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7" r:id="rId3"/>
    <p:sldId id="276" r:id="rId4"/>
    <p:sldId id="258" r:id="rId5"/>
    <p:sldId id="259" r:id="rId6"/>
    <p:sldId id="260" r:id="rId7"/>
    <p:sldId id="263" r:id="rId8"/>
    <p:sldId id="264" r:id="rId9"/>
    <p:sldId id="297" r:id="rId10"/>
    <p:sldId id="298" r:id="rId11"/>
    <p:sldId id="277" r:id="rId12"/>
    <p:sldId id="278" r:id="rId13"/>
    <p:sldId id="282" r:id="rId14"/>
    <p:sldId id="280" r:id="rId15"/>
    <p:sldId id="285" r:id="rId16"/>
    <p:sldId id="281" r:id="rId17"/>
    <p:sldId id="279" r:id="rId18"/>
    <p:sldId id="286" r:id="rId19"/>
    <p:sldId id="290" r:id="rId20"/>
    <p:sldId id="291" r:id="rId21"/>
    <p:sldId id="267" r:id="rId22"/>
    <p:sldId id="275" r:id="rId23"/>
    <p:sldId id="283" r:id="rId24"/>
    <p:sldId id="269" r:id="rId25"/>
    <p:sldId id="270" r:id="rId26"/>
    <p:sldId id="294" r:id="rId27"/>
    <p:sldId id="288" r:id="rId28"/>
    <p:sldId id="287" r:id="rId29"/>
    <p:sldId id="27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4995" autoAdjust="0"/>
    <p:restoredTop sz="94853" autoAdjust="0"/>
  </p:normalViewPr>
  <p:slideViewPr>
    <p:cSldViewPr snapToGrid="0">
      <p:cViewPr>
        <p:scale>
          <a:sx n="75" d="100"/>
          <a:sy n="75" d="100"/>
        </p:scale>
        <p:origin x="-1666" y="-24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theme" Target="theme/theme1.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viewProps" Target="viewProp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presProps" Target="pres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notesMaster" Target="notesMasters/notesMaster1.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tableStyles" Target="tableStyle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CFEC64-28DC-48E2-9302-5C13FDF93954}" type="datetimeFigureOut">
              <a:rPr lang="en-IN" smtClean="0"/>
              <a:pPr/>
              <a:t>04-12-2024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0C6E72-0953-4819-8868-7F160121A48A}" type="slidenum">
              <a:rPr lang="en-IN" smtClean="0"/>
              <a:pPr/>
              <a:t>‹#›</a:t>
            </a:fld>
            <a:endParaRPr lang="en-IN"/>
          </a:p>
        </p:txBody>
      </p:sp>
    </p:spTree>
    <p:extLst>
      <p:ext uri="{BB962C8B-B14F-4D97-AF65-F5344CB8AC3E}">
        <p14:creationId xmlns:p14="http://schemas.microsoft.com/office/powerpoint/2010/main" val="2791282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00C6E72-0953-4819-8868-7F160121A48A}" type="slidenum">
              <a:rPr lang="en-IN" smtClean="0"/>
              <a:pPr/>
              <a:t>1</a:t>
            </a:fld>
            <a:endParaRPr lang="en-I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B6263-B237-FE55-F2B1-B46BE9101B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0455FAF-82B7-01F9-4D75-0C408A269C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EDE6026-5291-F74F-71AC-E3DEFE8EADB7}"/>
              </a:ext>
            </a:extLst>
          </p:cNvPr>
          <p:cNvSpPr>
            <a:spLocks noGrp="1"/>
          </p:cNvSpPr>
          <p:nvPr>
            <p:ph type="dt" sz="half" idx="10"/>
          </p:nvPr>
        </p:nvSpPr>
        <p:spPr/>
        <p:txBody>
          <a:bodyPr/>
          <a:lstStyle/>
          <a:p>
            <a:fld id="{D081B4AC-585E-4628-BC40-00BC6EE0E34B}" type="datetime1">
              <a:rPr lang="en-IN" smtClean="0"/>
              <a:pPr/>
              <a:t>04-12-2024</a:t>
            </a:fld>
            <a:endParaRPr lang="en-IN"/>
          </a:p>
        </p:txBody>
      </p:sp>
      <p:sp>
        <p:nvSpPr>
          <p:cNvPr id="5" name="Footer Placeholder 4">
            <a:extLst>
              <a:ext uri="{FF2B5EF4-FFF2-40B4-BE49-F238E27FC236}">
                <a16:creationId xmlns:a16="http://schemas.microsoft.com/office/drawing/2014/main" id="{4BBF9E96-6202-30AC-1022-7165BE14518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CA2EFB5-4D4A-000D-65BD-CC9B43132E41}"/>
              </a:ext>
            </a:extLst>
          </p:cNvPr>
          <p:cNvSpPr>
            <a:spLocks noGrp="1"/>
          </p:cNvSpPr>
          <p:nvPr>
            <p:ph type="sldNum" sz="quarter" idx="12"/>
          </p:nvPr>
        </p:nvSpPr>
        <p:spPr/>
        <p:txBody>
          <a:bodyPr/>
          <a:lstStyle/>
          <a:p>
            <a:fld id="{CAB082C7-C37D-4F73-A4D0-1D7EBDFF54B7}" type="slidenum">
              <a:rPr lang="en-IN" smtClean="0"/>
              <a:pPr/>
              <a:t>‹#›</a:t>
            </a:fld>
            <a:endParaRPr lang="en-IN"/>
          </a:p>
        </p:txBody>
      </p:sp>
    </p:spTree>
    <p:extLst>
      <p:ext uri="{BB962C8B-B14F-4D97-AF65-F5344CB8AC3E}">
        <p14:creationId xmlns:p14="http://schemas.microsoft.com/office/powerpoint/2010/main" val="4014501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8E3E8-94B8-E59A-8302-763CB6B1253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E483000-A766-E3C1-BFF5-04D7F14184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AFD81FC-A4AB-D8CD-15AB-91364585F738}"/>
              </a:ext>
            </a:extLst>
          </p:cNvPr>
          <p:cNvSpPr>
            <a:spLocks noGrp="1"/>
          </p:cNvSpPr>
          <p:nvPr>
            <p:ph type="dt" sz="half" idx="10"/>
          </p:nvPr>
        </p:nvSpPr>
        <p:spPr/>
        <p:txBody>
          <a:bodyPr/>
          <a:lstStyle/>
          <a:p>
            <a:fld id="{4BF54367-0277-4B1D-8D53-3C62CC6A55CD}" type="datetime1">
              <a:rPr lang="en-IN" smtClean="0"/>
              <a:pPr/>
              <a:t>04-12-2024</a:t>
            </a:fld>
            <a:endParaRPr lang="en-IN"/>
          </a:p>
        </p:txBody>
      </p:sp>
      <p:sp>
        <p:nvSpPr>
          <p:cNvPr id="5" name="Footer Placeholder 4">
            <a:extLst>
              <a:ext uri="{FF2B5EF4-FFF2-40B4-BE49-F238E27FC236}">
                <a16:creationId xmlns:a16="http://schemas.microsoft.com/office/drawing/2014/main" id="{B741B5A1-9B23-E7F9-EF0A-A3B8E250C5E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92D589-40C8-AC1B-EF40-748872A5C678}"/>
              </a:ext>
            </a:extLst>
          </p:cNvPr>
          <p:cNvSpPr>
            <a:spLocks noGrp="1"/>
          </p:cNvSpPr>
          <p:nvPr>
            <p:ph type="sldNum" sz="quarter" idx="12"/>
          </p:nvPr>
        </p:nvSpPr>
        <p:spPr/>
        <p:txBody>
          <a:bodyPr/>
          <a:lstStyle/>
          <a:p>
            <a:fld id="{CAB082C7-C37D-4F73-A4D0-1D7EBDFF54B7}" type="slidenum">
              <a:rPr lang="en-IN" smtClean="0"/>
              <a:pPr/>
              <a:t>‹#›</a:t>
            </a:fld>
            <a:endParaRPr lang="en-IN"/>
          </a:p>
        </p:txBody>
      </p:sp>
    </p:spTree>
    <p:extLst>
      <p:ext uri="{BB962C8B-B14F-4D97-AF65-F5344CB8AC3E}">
        <p14:creationId xmlns:p14="http://schemas.microsoft.com/office/powerpoint/2010/main" val="397891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1B3995-6CB7-5A05-5684-DB2C36DF8B6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BFACCB0-CD23-F1F5-DCDB-A64E78A3CC7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E44F79A-4043-1426-3778-714820EB04BA}"/>
              </a:ext>
            </a:extLst>
          </p:cNvPr>
          <p:cNvSpPr>
            <a:spLocks noGrp="1"/>
          </p:cNvSpPr>
          <p:nvPr>
            <p:ph type="dt" sz="half" idx="10"/>
          </p:nvPr>
        </p:nvSpPr>
        <p:spPr/>
        <p:txBody>
          <a:bodyPr/>
          <a:lstStyle/>
          <a:p>
            <a:fld id="{04842AA9-D48C-443C-B380-4D898BA7D802}" type="datetime1">
              <a:rPr lang="en-IN" smtClean="0"/>
              <a:pPr/>
              <a:t>04-12-2024</a:t>
            </a:fld>
            <a:endParaRPr lang="en-IN"/>
          </a:p>
        </p:txBody>
      </p:sp>
      <p:sp>
        <p:nvSpPr>
          <p:cNvPr id="5" name="Footer Placeholder 4">
            <a:extLst>
              <a:ext uri="{FF2B5EF4-FFF2-40B4-BE49-F238E27FC236}">
                <a16:creationId xmlns:a16="http://schemas.microsoft.com/office/drawing/2014/main" id="{B303397C-65A7-BEA8-A9B2-BC19E85D32F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33DC8A0-6333-9051-2026-95E65D34593C}"/>
              </a:ext>
            </a:extLst>
          </p:cNvPr>
          <p:cNvSpPr>
            <a:spLocks noGrp="1"/>
          </p:cNvSpPr>
          <p:nvPr>
            <p:ph type="sldNum" sz="quarter" idx="12"/>
          </p:nvPr>
        </p:nvSpPr>
        <p:spPr/>
        <p:txBody>
          <a:bodyPr/>
          <a:lstStyle/>
          <a:p>
            <a:fld id="{CAB082C7-C37D-4F73-A4D0-1D7EBDFF54B7}" type="slidenum">
              <a:rPr lang="en-IN" smtClean="0"/>
              <a:pPr/>
              <a:t>‹#›</a:t>
            </a:fld>
            <a:endParaRPr lang="en-IN"/>
          </a:p>
        </p:txBody>
      </p:sp>
    </p:spTree>
    <p:extLst>
      <p:ext uri="{BB962C8B-B14F-4D97-AF65-F5344CB8AC3E}">
        <p14:creationId xmlns:p14="http://schemas.microsoft.com/office/powerpoint/2010/main" val="1230748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33732-5BD0-FE39-117C-A4C4F091C2E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4115603-3B13-4032-CBF6-14D6A6A2574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08B725B-BCF5-63E8-6151-51A7869E0920}"/>
              </a:ext>
            </a:extLst>
          </p:cNvPr>
          <p:cNvSpPr>
            <a:spLocks noGrp="1"/>
          </p:cNvSpPr>
          <p:nvPr>
            <p:ph type="dt" sz="half" idx="10"/>
          </p:nvPr>
        </p:nvSpPr>
        <p:spPr/>
        <p:txBody>
          <a:bodyPr/>
          <a:lstStyle/>
          <a:p>
            <a:fld id="{CE21B470-ACC2-4450-A8B4-310A015DC707}" type="datetime1">
              <a:rPr lang="en-IN" smtClean="0"/>
              <a:pPr/>
              <a:t>04-12-2024</a:t>
            </a:fld>
            <a:endParaRPr lang="en-IN"/>
          </a:p>
        </p:txBody>
      </p:sp>
      <p:sp>
        <p:nvSpPr>
          <p:cNvPr id="5" name="Footer Placeholder 4">
            <a:extLst>
              <a:ext uri="{FF2B5EF4-FFF2-40B4-BE49-F238E27FC236}">
                <a16:creationId xmlns:a16="http://schemas.microsoft.com/office/drawing/2014/main" id="{6A243B8B-CEC0-FFA9-1F7C-8B41EB37D5F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C1FC957-533B-6FAF-7645-9999B110A82A}"/>
              </a:ext>
            </a:extLst>
          </p:cNvPr>
          <p:cNvSpPr>
            <a:spLocks noGrp="1"/>
          </p:cNvSpPr>
          <p:nvPr>
            <p:ph type="sldNum" sz="quarter" idx="12"/>
          </p:nvPr>
        </p:nvSpPr>
        <p:spPr/>
        <p:txBody>
          <a:bodyPr/>
          <a:lstStyle/>
          <a:p>
            <a:fld id="{CAB082C7-C37D-4F73-A4D0-1D7EBDFF54B7}" type="slidenum">
              <a:rPr lang="en-IN" smtClean="0"/>
              <a:pPr/>
              <a:t>‹#›</a:t>
            </a:fld>
            <a:endParaRPr lang="en-IN"/>
          </a:p>
        </p:txBody>
      </p:sp>
    </p:spTree>
    <p:extLst>
      <p:ext uri="{BB962C8B-B14F-4D97-AF65-F5344CB8AC3E}">
        <p14:creationId xmlns:p14="http://schemas.microsoft.com/office/powerpoint/2010/main" val="3616781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7520E-30FC-BD1C-D70F-96B5937277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89D5D6D-3066-F771-C195-5D3D6407CC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0BBA44-4EF4-E007-5F3E-A0AA93113535}"/>
              </a:ext>
            </a:extLst>
          </p:cNvPr>
          <p:cNvSpPr>
            <a:spLocks noGrp="1"/>
          </p:cNvSpPr>
          <p:nvPr>
            <p:ph type="dt" sz="half" idx="10"/>
          </p:nvPr>
        </p:nvSpPr>
        <p:spPr/>
        <p:txBody>
          <a:bodyPr/>
          <a:lstStyle/>
          <a:p>
            <a:fld id="{1B7AA9FC-AE5D-45E0-9CFD-A32805D79C6F}" type="datetime1">
              <a:rPr lang="en-IN" smtClean="0"/>
              <a:pPr/>
              <a:t>04-12-2024</a:t>
            </a:fld>
            <a:endParaRPr lang="en-IN"/>
          </a:p>
        </p:txBody>
      </p:sp>
      <p:sp>
        <p:nvSpPr>
          <p:cNvPr id="5" name="Footer Placeholder 4">
            <a:extLst>
              <a:ext uri="{FF2B5EF4-FFF2-40B4-BE49-F238E27FC236}">
                <a16:creationId xmlns:a16="http://schemas.microsoft.com/office/drawing/2014/main" id="{888CBEAA-D566-C78A-7577-038478545A0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0578F94-209F-16A1-0056-D2B7B4F24C7D}"/>
              </a:ext>
            </a:extLst>
          </p:cNvPr>
          <p:cNvSpPr>
            <a:spLocks noGrp="1"/>
          </p:cNvSpPr>
          <p:nvPr>
            <p:ph type="sldNum" sz="quarter" idx="12"/>
          </p:nvPr>
        </p:nvSpPr>
        <p:spPr/>
        <p:txBody>
          <a:bodyPr/>
          <a:lstStyle/>
          <a:p>
            <a:fld id="{CAB082C7-C37D-4F73-A4D0-1D7EBDFF54B7}" type="slidenum">
              <a:rPr lang="en-IN" smtClean="0"/>
              <a:pPr/>
              <a:t>‹#›</a:t>
            </a:fld>
            <a:endParaRPr lang="en-IN"/>
          </a:p>
        </p:txBody>
      </p:sp>
    </p:spTree>
    <p:extLst>
      <p:ext uri="{BB962C8B-B14F-4D97-AF65-F5344CB8AC3E}">
        <p14:creationId xmlns:p14="http://schemas.microsoft.com/office/powerpoint/2010/main" val="1809824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967EB-CA4B-CA4C-46F5-2128E399B46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6DB56A2-47EE-2037-BD65-AC460B2256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C323C70-F8C7-707A-B42A-FAC79B77FC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C157379-3C00-6791-E887-BD5806CCCF11}"/>
              </a:ext>
            </a:extLst>
          </p:cNvPr>
          <p:cNvSpPr>
            <a:spLocks noGrp="1"/>
          </p:cNvSpPr>
          <p:nvPr>
            <p:ph type="dt" sz="half" idx="10"/>
          </p:nvPr>
        </p:nvSpPr>
        <p:spPr/>
        <p:txBody>
          <a:bodyPr/>
          <a:lstStyle/>
          <a:p>
            <a:fld id="{96DF163B-FE22-436A-B595-1F7EB6E8CD14}" type="datetime1">
              <a:rPr lang="en-IN" smtClean="0"/>
              <a:pPr/>
              <a:t>04-12-2024</a:t>
            </a:fld>
            <a:endParaRPr lang="en-IN"/>
          </a:p>
        </p:txBody>
      </p:sp>
      <p:sp>
        <p:nvSpPr>
          <p:cNvPr id="6" name="Footer Placeholder 5">
            <a:extLst>
              <a:ext uri="{FF2B5EF4-FFF2-40B4-BE49-F238E27FC236}">
                <a16:creationId xmlns:a16="http://schemas.microsoft.com/office/drawing/2014/main" id="{800795AE-8DCF-0C28-D679-92BA2026909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888298C-6335-CF81-1AD2-53DF19952FE2}"/>
              </a:ext>
            </a:extLst>
          </p:cNvPr>
          <p:cNvSpPr>
            <a:spLocks noGrp="1"/>
          </p:cNvSpPr>
          <p:nvPr>
            <p:ph type="sldNum" sz="quarter" idx="12"/>
          </p:nvPr>
        </p:nvSpPr>
        <p:spPr/>
        <p:txBody>
          <a:bodyPr/>
          <a:lstStyle/>
          <a:p>
            <a:fld id="{CAB082C7-C37D-4F73-A4D0-1D7EBDFF54B7}" type="slidenum">
              <a:rPr lang="en-IN" smtClean="0"/>
              <a:pPr/>
              <a:t>‹#›</a:t>
            </a:fld>
            <a:endParaRPr lang="en-IN"/>
          </a:p>
        </p:txBody>
      </p:sp>
    </p:spTree>
    <p:extLst>
      <p:ext uri="{BB962C8B-B14F-4D97-AF65-F5344CB8AC3E}">
        <p14:creationId xmlns:p14="http://schemas.microsoft.com/office/powerpoint/2010/main" val="1012829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B685D-4FE8-0FB1-73C1-2F485997CCF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DEBA7AF-AFDF-B783-8CC6-79C2662E45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553D0D-C51A-5AAC-757E-B9E00E54D2E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1F51DB3-45BC-1250-601C-03E196BB58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29EFAA-7C97-1D05-4713-8266C92EB0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7B3A2A6-23A3-86AA-83F0-84E713BABCFA}"/>
              </a:ext>
            </a:extLst>
          </p:cNvPr>
          <p:cNvSpPr>
            <a:spLocks noGrp="1"/>
          </p:cNvSpPr>
          <p:nvPr>
            <p:ph type="dt" sz="half" idx="10"/>
          </p:nvPr>
        </p:nvSpPr>
        <p:spPr/>
        <p:txBody>
          <a:bodyPr/>
          <a:lstStyle/>
          <a:p>
            <a:fld id="{4CEE1E56-097E-4C26-B845-0FEF88969BF6}" type="datetime1">
              <a:rPr lang="en-IN" smtClean="0"/>
              <a:pPr/>
              <a:t>04-12-2024</a:t>
            </a:fld>
            <a:endParaRPr lang="en-IN"/>
          </a:p>
        </p:txBody>
      </p:sp>
      <p:sp>
        <p:nvSpPr>
          <p:cNvPr id="8" name="Footer Placeholder 7">
            <a:extLst>
              <a:ext uri="{FF2B5EF4-FFF2-40B4-BE49-F238E27FC236}">
                <a16:creationId xmlns:a16="http://schemas.microsoft.com/office/drawing/2014/main" id="{D45EB07B-2719-2765-2D31-4BC3182E1E6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1E0DD53-7CF4-E3E3-E02F-26F311A7045C}"/>
              </a:ext>
            </a:extLst>
          </p:cNvPr>
          <p:cNvSpPr>
            <a:spLocks noGrp="1"/>
          </p:cNvSpPr>
          <p:nvPr>
            <p:ph type="sldNum" sz="quarter" idx="12"/>
          </p:nvPr>
        </p:nvSpPr>
        <p:spPr/>
        <p:txBody>
          <a:bodyPr/>
          <a:lstStyle/>
          <a:p>
            <a:fld id="{CAB082C7-C37D-4F73-A4D0-1D7EBDFF54B7}" type="slidenum">
              <a:rPr lang="en-IN" smtClean="0"/>
              <a:pPr/>
              <a:t>‹#›</a:t>
            </a:fld>
            <a:endParaRPr lang="en-IN"/>
          </a:p>
        </p:txBody>
      </p:sp>
    </p:spTree>
    <p:extLst>
      <p:ext uri="{BB962C8B-B14F-4D97-AF65-F5344CB8AC3E}">
        <p14:creationId xmlns:p14="http://schemas.microsoft.com/office/powerpoint/2010/main" val="913494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DD828-E06E-5173-8DC2-801422631BC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81BF9BD-84A0-C224-0A90-E15A17550788}"/>
              </a:ext>
            </a:extLst>
          </p:cNvPr>
          <p:cNvSpPr>
            <a:spLocks noGrp="1"/>
          </p:cNvSpPr>
          <p:nvPr>
            <p:ph type="dt" sz="half" idx="10"/>
          </p:nvPr>
        </p:nvSpPr>
        <p:spPr/>
        <p:txBody>
          <a:bodyPr/>
          <a:lstStyle/>
          <a:p>
            <a:fld id="{C9011C54-D9B7-42E2-BD93-EF721D7D8A7D}" type="datetime1">
              <a:rPr lang="en-IN" smtClean="0"/>
              <a:pPr/>
              <a:t>04-12-2024</a:t>
            </a:fld>
            <a:endParaRPr lang="en-IN"/>
          </a:p>
        </p:txBody>
      </p:sp>
      <p:sp>
        <p:nvSpPr>
          <p:cNvPr id="4" name="Footer Placeholder 3">
            <a:extLst>
              <a:ext uri="{FF2B5EF4-FFF2-40B4-BE49-F238E27FC236}">
                <a16:creationId xmlns:a16="http://schemas.microsoft.com/office/drawing/2014/main" id="{F8F3FE03-19D6-7113-AA21-04357504BA9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79B2E7C-BC34-A6E4-9335-3F4785E75AD0}"/>
              </a:ext>
            </a:extLst>
          </p:cNvPr>
          <p:cNvSpPr>
            <a:spLocks noGrp="1"/>
          </p:cNvSpPr>
          <p:nvPr>
            <p:ph type="sldNum" sz="quarter" idx="12"/>
          </p:nvPr>
        </p:nvSpPr>
        <p:spPr/>
        <p:txBody>
          <a:bodyPr/>
          <a:lstStyle/>
          <a:p>
            <a:fld id="{CAB082C7-C37D-4F73-A4D0-1D7EBDFF54B7}" type="slidenum">
              <a:rPr lang="en-IN" smtClean="0"/>
              <a:pPr/>
              <a:t>‹#›</a:t>
            </a:fld>
            <a:endParaRPr lang="en-IN"/>
          </a:p>
        </p:txBody>
      </p:sp>
    </p:spTree>
    <p:extLst>
      <p:ext uri="{BB962C8B-B14F-4D97-AF65-F5344CB8AC3E}">
        <p14:creationId xmlns:p14="http://schemas.microsoft.com/office/powerpoint/2010/main" val="481886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45F5C2-5519-4D19-F2F4-C80B3D5EBB10}"/>
              </a:ext>
            </a:extLst>
          </p:cNvPr>
          <p:cNvSpPr>
            <a:spLocks noGrp="1"/>
          </p:cNvSpPr>
          <p:nvPr>
            <p:ph type="dt" sz="half" idx="10"/>
          </p:nvPr>
        </p:nvSpPr>
        <p:spPr/>
        <p:txBody>
          <a:bodyPr/>
          <a:lstStyle/>
          <a:p>
            <a:fld id="{B0D418ED-E5A5-49A8-A52C-C3CB308080EA}" type="datetime1">
              <a:rPr lang="en-IN" smtClean="0"/>
              <a:pPr/>
              <a:t>04-12-2024</a:t>
            </a:fld>
            <a:endParaRPr lang="en-IN"/>
          </a:p>
        </p:txBody>
      </p:sp>
      <p:sp>
        <p:nvSpPr>
          <p:cNvPr id="3" name="Footer Placeholder 2">
            <a:extLst>
              <a:ext uri="{FF2B5EF4-FFF2-40B4-BE49-F238E27FC236}">
                <a16:creationId xmlns:a16="http://schemas.microsoft.com/office/drawing/2014/main" id="{07411C1F-4DE0-B634-5D3D-1A7214C7E04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F6BABD2-7751-430A-F81E-0B0BAD931914}"/>
              </a:ext>
            </a:extLst>
          </p:cNvPr>
          <p:cNvSpPr>
            <a:spLocks noGrp="1"/>
          </p:cNvSpPr>
          <p:nvPr>
            <p:ph type="sldNum" sz="quarter" idx="12"/>
          </p:nvPr>
        </p:nvSpPr>
        <p:spPr/>
        <p:txBody>
          <a:bodyPr/>
          <a:lstStyle/>
          <a:p>
            <a:fld id="{CAB082C7-C37D-4F73-A4D0-1D7EBDFF54B7}" type="slidenum">
              <a:rPr lang="en-IN" smtClean="0"/>
              <a:pPr/>
              <a:t>‹#›</a:t>
            </a:fld>
            <a:endParaRPr lang="en-IN"/>
          </a:p>
        </p:txBody>
      </p:sp>
    </p:spTree>
    <p:extLst>
      <p:ext uri="{BB962C8B-B14F-4D97-AF65-F5344CB8AC3E}">
        <p14:creationId xmlns:p14="http://schemas.microsoft.com/office/powerpoint/2010/main" val="1834992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E61A3-E1D1-B453-8990-CC93FBF26F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1536944-09D2-273D-9DEA-07CACB9981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A5D8736-A35C-EEC1-EC04-4408BF530E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A12EE0-FB66-5E18-B1A0-C124AF1C1557}"/>
              </a:ext>
            </a:extLst>
          </p:cNvPr>
          <p:cNvSpPr>
            <a:spLocks noGrp="1"/>
          </p:cNvSpPr>
          <p:nvPr>
            <p:ph type="dt" sz="half" idx="10"/>
          </p:nvPr>
        </p:nvSpPr>
        <p:spPr/>
        <p:txBody>
          <a:bodyPr/>
          <a:lstStyle/>
          <a:p>
            <a:fld id="{51E3088F-F06E-48B0-B355-E487F0CCE96E}" type="datetime1">
              <a:rPr lang="en-IN" smtClean="0"/>
              <a:pPr/>
              <a:t>04-12-2024</a:t>
            </a:fld>
            <a:endParaRPr lang="en-IN"/>
          </a:p>
        </p:txBody>
      </p:sp>
      <p:sp>
        <p:nvSpPr>
          <p:cNvPr id="6" name="Footer Placeholder 5">
            <a:extLst>
              <a:ext uri="{FF2B5EF4-FFF2-40B4-BE49-F238E27FC236}">
                <a16:creationId xmlns:a16="http://schemas.microsoft.com/office/drawing/2014/main" id="{C6D0AE93-A535-90B6-6EDE-457E3C8D660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A6FE556-12D6-17E9-8513-F2EF8A87128C}"/>
              </a:ext>
            </a:extLst>
          </p:cNvPr>
          <p:cNvSpPr>
            <a:spLocks noGrp="1"/>
          </p:cNvSpPr>
          <p:nvPr>
            <p:ph type="sldNum" sz="quarter" idx="12"/>
          </p:nvPr>
        </p:nvSpPr>
        <p:spPr/>
        <p:txBody>
          <a:bodyPr/>
          <a:lstStyle/>
          <a:p>
            <a:fld id="{CAB082C7-C37D-4F73-A4D0-1D7EBDFF54B7}" type="slidenum">
              <a:rPr lang="en-IN" smtClean="0"/>
              <a:pPr/>
              <a:t>‹#›</a:t>
            </a:fld>
            <a:endParaRPr lang="en-IN"/>
          </a:p>
        </p:txBody>
      </p:sp>
    </p:spTree>
    <p:extLst>
      <p:ext uri="{BB962C8B-B14F-4D97-AF65-F5344CB8AC3E}">
        <p14:creationId xmlns:p14="http://schemas.microsoft.com/office/powerpoint/2010/main" val="109815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B19D1-2538-49FA-E510-1DD30066BB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301FFDF-3E7F-0D77-D4E1-A6D72C4B06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7B2038A-1006-FB38-B105-DD20C466B6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951A7D-3F4B-ED2C-ADD4-38E793137349}"/>
              </a:ext>
            </a:extLst>
          </p:cNvPr>
          <p:cNvSpPr>
            <a:spLocks noGrp="1"/>
          </p:cNvSpPr>
          <p:nvPr>
            <p:ph type="dt" sz="half" idx="10"/>
          </p:nvPr>
        </p:nvSpPr>
        <p:spPr/>
        <p:txBody>
          <a:bodyPr/>
          <a:lstStyle/>
          <a:p>
            <a:fld id="{49D0F2D2-F506-4B22-8596-63DFAB3B1375}" type="datetime1">
              <a:rPr lang="en-IN" smtClean="0"/>
              <a:pPr/>
              <a:t>04-12-2024</a:t>
            </a:fld>
            <a:endParaRPr lang="en-IN"/>
          </a:p>
        </p:txBody>
      </p:sp>
      <p:sp>
        <p:nvSpPr>
          <p:cNvPr id="6" name="Footer Placeholder 5">
            <a:extLst>
              <a:ext uri="{FF2B5EF4-FFF2-40B4-BE49-F238E27FC236}">
                <a16:creationId xmlns:a16="http://schemas.microsoft.com/office/drawing/2014/main" id="{B09F5364-6A69-DAF2-FB88-F772BFF2AD2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D09D2D4-0E9F-9B94-FB74-2767C227009C}"/>
              </a:ext>
            </a:extLst>
          </p:cNvPr>
          <p:cNvSpPr>
            <a:spLocks noGrp="1"/>
          </p:cNvSpPr>
          <p:nvPr>
            <p:ph type="sldNum" sz="quarter" idx="12"/>
          </p:nvPr>
        </p:nvSpPr>
        <p:spPr/>
        <p:txBody>
          <a:bodyPr/>
          <a:lstStyle/>
          <a:p>
            <a:fld id="{CAB082C7-C37D-4F73-A4D0-1D7EBDFF54B7}" type="slidenum">
              <a:rPr lang="en-IN" smtClean="0"/>
              <a:pPr/>
              <a:t>‹#›</a:t>
            </a:fld>
            <a:endParaRPr lang="en-IN"/>
          </a:p>
        </p:txBody>
      </p:sp>
    </p:spTree>
    <p:extLst>
      <p:ext uri="{BB962C8B-B14F-4D97-AF65-F5344CB8AC3E}">
        <p14:creationId xmlns:p14="http://schemas.microsoft.com/office/powerpoint/2010/main" val="2256171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A1C1A2-3244-AAD1-B85B-9639373363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463B678-5929-EAA8-C830-AC47CFE85B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11FE3F0-221E-0F7A-F51E-A514401ECA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19F823-88DB-49C0-B1C2-DE9DE09FDEB6}" type="datetime1">
              <a:rPr lang="en-IN" smtClean="0"/>
              <a:pPr/>
              <a:t>04-12-2024</a:t>
            </a:fld>
            <a:endParaRPr lang="en-IN"/>
          </a:p>
        </p:txBody>
      </p:sp>
      <p:sp>
        <p:nvSpPr>
          <p:cNvPr id="5" name="Footer Placeholder 4">
            <a:extLst>
              <a:ext uri="{FF2B5EF4-FFF2-40B4-BE49-F238E27FC236}">
                <a16:creationId xmlns:a16="http://schemas.microsoft.com/office/drawing/2014/main" id="{7FF8AD64-3525-5017-A5C9-BC614B72AF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788BA67-B3CD-209C-7260-24B27F9C71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B082C7-C37D-4F73-A4D0-1D7EBDFF54B7}" type="slidenum">
              <a:rPr lang="en-IN" smtClean="0"/>
              <a:pPr/>
              <a:t>‹#›</a:t>
            </a:fld>
            <a:endParaRPr lang="en-IN"/>
          </a:p>
        </p:txBody>
      </p:sp>
    </p:spTree>
    <p:extLst>
      <p:ext uri="{BB962C8B-B14F-4D97-AF65-F5344CB8AC3E}">
        <p14:creationId xmlns:p14="http://schemas.microsoft.com/office/powerpoint/2010/main" val="2116380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7.xml" /></Relationships>
</file>

<file path=ppt/slides/_rels/slide13.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7.xml" /></Relationships>
</file>

<file path=ppt/slides/_rels/slide14.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7.xml" /></Relationships>
</file>

<file path=ppt/slides/_rels/slide16.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7.xml" /></Relationships>
</file>

<file path=ppt/slides/_rels/slide17.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7.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image" Target="../media/image9.png" /><Relationship Id="rId1" Type="http://schemas.openxmlformats.org/officeDocument/2006/relationships/slideLayout" Target="../slideLayouts/slideLayout7.xml" /></Relationships>
</file>

<file path=ppt/slides/_rels/slide24.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image" Target="../media/image11.png" /><Relationship Id="rId1" Type="http://schemas.openxmlformats.org/officeDocument/2006/relationships/slideLayout" Target="../slideLayouts/slideLayout7.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C89B5DF-0422-11D6-4CEA-32F1AA6B8496}"/>
              </a:ext>
            </a:extLst>
          </p:cNvPr>
          <p:cNvSpPr>
            <a:spLocks noGrp="1"/>
          </p:cNvSpPr>
          <p:nvPr>
            <p:ph type="dt" sz="half" idx="10"/>
          </p:nvPr>
        </p:nvSpPr>
        <p:spPr/>
        <p:txBody>
          <a:bodyPr/>
          <a:lstStyle/>
          <a:p>
            <a:r>
              <a:rPr lang="en-IN" dirty="0">
                <a:latin typeface="Times New Roman" pitchFamily="18" charset="0"/>
                <a:cs typeface="Times New Roman" pitchFamily="18" charset="0"/>
              </a:rPr>
              <a:t>01-06-2024</a:t>
            </a:r>
          </a:p>
        </p:txBody>
      </p:sp>
      <p:sp>
        <p:nvSpPr>
          <p:cNvPr id="5" name="Slide Number Placeholder 4">
            <a:extLst>
              <a:ext uri="{FF2B5EF4-FFF2-40B4-BE49-F238E27FC236}">
                <a16:creationId xmlns:a16="http://schemas.microsoft.com/office/drawing/2014/main" id="{DA682E56-E352-BBF4-E947-CC76F2F67452}"/>
              </a:ext>
            </a:extLst>
          </p:cNvPr>
          <p:cNvSpPr>
            <a:spLocks noGrp="1"/>
          </p:cNvSpPr>
          <p:nvPr>
            <p:ph type="sldNum" sz="quarter" idx="12"/>
          </p:nvPr>
        </p:nvSpPr>
        <p:spPr/>
        <p:txBody>
          <a:bodyPr/>
          <a:lstStyle/>
          <a:p>
            <a:fld id="{CAB082C7-C37D-4F73-A4D0-1D7EBDFF54B7}" type="slidenum">
              <a:rPr lang="en-IN" smtClean="0">
                <a:latin typeface="Times New Roman" pitchFamily="18" charset="0"/>
                <a:cs typeface="Times New Roman" pitchFamily="18" charset="0"/>
              </a:rPr>
              <a:pPr/>
              <a:t>1</a:t>
            </a:fld>
            <a:endParaRPr lang="en-IN" dirty="0">
              <a:latin typeface="Times New Roman" pitchFamily="18" charset="0"/>
              <a:cs typeface="Times New Roman" pitchFamily="18" charset="0"/>
            </a:endParaRPr>
          </a:p>
        </p:txBody>
      </p:sp>
      <p:sp>
        <p:nvSpPr>
          <p:cNvPr id="6" name="Date Placeholder 2"/>
          <p:cNvSpPr txBox="1">
            <a:spLocks/>
          </p:cNvSpPr>
          <p:nvPr/>
        </p:nvSpPr>
        <p:spPr>
          <a:xfrm>
            <a:off x="623392" y="6329819"/>
            <a:ext cx="2743200" cy="365125"/>
          </a:xfrm>
          <a:prstGeom prst="rect">
            <a:avLst/>
          </a:prstGeom>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tint val="75000"/>
                </a:schemeClr>
              </a:solidFill>
              <a:effectLst/>
              <a:uLnTx/>
              <a:uFillTx/>
              <a:latin typeface="Times New Roman" pitchFamily="18" charset="0"/>
              <a:cs typeface="Times New Roman" pitchFamily="18" charset="0"/>
            </a:endParaRPr>
          </a:p>
        </p:txBody>
      </p:sp>
      <p:sp>
        <p:nvSpPr>
          <p:cNvPr id="7" name="Slide Number Placeholder 3"/>
          <p:cNvSpPr txBox="1">
            <a:spLocks/>
          </p:cNvSpPr>
          <p:nvPr/>
        </p:nvSpPr>
        <p:spPr>
          <a:xfrm>
            <a:off x="8610600" y="6356350"/>
            <a:ext cx="27432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IN" sz="1200" b="0" i="0" u="none" strike="noStrike" kern="1200" cap="none" spc="0" normalizeH="0" baseline="0" noProof="0" smtClean="0">
                <a:ln>
                  <a:noFill/>
                </a:ln>
                <a:solidFill>
                  <a:schemeClr val="tx1">
                    <a:tint val="75000"/>
                  </a:schemeClr>
                </a:solidFill>
                <a:effectLst/>
                <a:uLnTx/>
                <a:uFillTx/>
                <a:latin typeface="Times New Roman" pitchFamily="18" charset="0"/>
                <a:cs typeface="Times New Roman"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IN" sz="1200" b="0" i="0" u="none" strike="noStrike" kern="1200" cap="none" spc="0" normalizeH="0" baseline="0" noProof="0" dirty="0">
              <a:ln>
                <a:noFill/>
              </a:ln>
              <a:solidFill>
                <a:schemeClr val="tx1">
                  <a:tint val="75000"/>
                </a:schemeClr>
              </a:solidFill>
              <a:effectLst/>
              <a:uLnTx/>
              <a:uFillTx/>
              <a:latin typeface="Times New Roman" pitchFamily="18" charset="0"/>
              <a:cs typeface="Times New Roman" pitchFamily="18" charset="0"/>
            </a:endParaRPr>
          </a:p>
        </p:txBody>
      </p:sp>
      <p:sp>
        <p:nvSpPr>
          <p:cNvPr id="9" name="TextBox 6"/>
          <p:cNvSpPr txBox="1"/>
          <p:nvPr/>
        </p:nvSpPr>
        <p:spPr>
          <a:xfrm>
            <a:off x="-190544" y="3724038"/>
            <a:ext cx="12514624" cy="535531"/>
          </a:xfrm>
          <a:prstGeom prst="rect">
            <a:avLst/>
          </a:prstGeom>
          <a:noFill/>
        </p:spPr>
        <p:txBody>
          <a:bodyPr wrap="square" rtlCol="0">
            <a:spAutoFit/>
          </a:bodyPr>
          <a:lstStyle/>
          <a:p>
            <a:pPr algn="ctr">
              <a:lnSpc>
                <a:spcPct val="120000"/>
              </a:lnSpc>
            </a:pPr>
            <a:r>
              <a:rPr lang="en-US" sz="2400" b="1" dirty="0">
                <a:latin typeface="Times New Roman" pitchFamily="18" charset="0"/>
                <a:cs typeface="Times New Roman" pitchFamily="18" charset="0"/>
              </a:rPr>
              <a:t>BUILDING AN ARDUINO-POWERED ECG MONITOR AND ALERTING SYSTEM </a:t>
            </a:r>
          </a:p>
        </p:txBody>
      </p:sp>
      <p:sp>
        <p:nvSpPr>
          <p:cNvPr id="10" name="TextBox 7"/>
          <p:cNvSpPr txBox="1"/>
          <p:nvPr/>
        </p:nvSpPr>
        <p:spPr>
          <a:xfrm>
            <a:off x="5810248" y="4786322"/>
            <a:ext cx="7572428" cy="1754326"/>
          </a:xfrm>
          <a:prstGeom prst="rect">
            <a:avLst/>
          </a:prstGeom>
          <a:noFill/>
        </p:spPr>
        <p:txBody>
          <a:bodyPr wrap="square" rtlCol="0">
            <a:spAutoFit/>
          </a:bodyPr>
          <a:lstStyle/>
          <a:p>
            <a:r>
              <a:rPr lang="en-US" dirty="0">
                <a:latin typeface="Times New Roman" pitchFamily="18" charset="0"/>
                <a:cs typeface="Times New Roman" pitchFamily="18" charset="0"/>
              </a:rPr>
              <a:t>BATCH NO: </a:t>
            </a:r>
            <a:r>
              <a:rPr lang="en-IN" dirty="0">
                <a:latin typeface="Times New Roman" pitchFamily="18" charset="0"/>
                <a:cs typeface="Times New Roman" pitchFamily="18" charset="0"/>
              </a:rPr>
              <a:t>A4</a:t>
            </a:r>
            <a:endParaRPr lang="en-US" dirty="0">
              <a:latin typeface="Times New Roman" pitchFamily="18" charset="0"/>
              <a:cs typeface="Times New Roman" pitchFamily="18" charset="0"/>
            </a:endParaRPr>
          </a:p>
          <a:p>
            <a:pPr marL="342900" indent="-342900"/>
            <a:r>
              <a:rPr lang="en-US" dirty="0">
                <a:latin typeface="Times New Roman" pitchFamily="18" charset="0"/>
                <a:cs typeface="Times New Roman" pitchFamily="18" charset="0"/>
              </a:rPr>
              <a:t>1. GOPAGONI DEEPIKA                                 (217R1A0420)</a:t>
            </a:r>
            <a:endParaRPr lang="zh-CN" altLang="en-US" dirty="0">
              <a:latin typeface="Times New Roman" pitchFamily="18" charset="0"/>
              <a:cs typeface="Times New Roman" pitchFamily="18" charset="0"/>
            </a:endParaRPr>
          </a:p>
          <a:p>
            <a:pPr marL="342900" indent="-342900"/>
            <a:r>
              <a:rPr lang="en-US" dirty="0">
                <a:latin typeface="Times New Roman" pitchFamily="18" charset="0"/>
                <a:cs typeface="Times New Roman" pitchFamily="18" charset="0"/>
              </a:rPr>
              <a:t>2.THADKAPALLY </a:t>
            </a:r>
            <a:r>
              <a:rPr lang="en-IN" dirty="0">
                <a:latin typeface="Times New Roman" pitchFamily="18" charset="0"/>
                <a:cs typeface="Times New Roman" pitchFamily="18" charset="0"/>
              </a:rPr>
              <a:t>CHARANKUMAR</a:t>
            </a:r>
            <a:r>
              <a:rPr lang="en-US" dirty="0">
                <a:latin typeface="Times New Roman" pitchFamily="18" charset="0"/>
                <a:cs typeface="Times New Roman" pitchFamily="18" charset="0"/>
              </a:rPr>
              <a:t> </a:t>
            </a:r>
            <a:r>
              <a:rPr lang="en-IN" altLang="en-US" dirty="0">
                <a:latin typeface="Times New Roman" pitchFamily="18" charset="0"/>
                <a:cs typeface="Times New Roman" pitchFamily="18" charset="0"/>
              </a:rPr>
              <a:t>          </a:t>
            </a:r>
            <a:r>
              <a:rPr lang="en-US" altLang="en-US" dirty="0">
                <a:latin typeface="Times New Roman" pitchFamily="18" charset="0"/>
                <a:cs typeface="Times New Roman" pitchFamily="18" charset="0"/>
              </a:rPr>
              <a:t>(217R1A0457)</a:t>
            </a:r>
            <a:endParaRPr lang="zh-CN" altLang="en-US" dirty="0">
              <a:latin typeface="Times New Roman" pitchFamily="18" charset="0"/>
              <a:cs typeface="Times New Roman" pitchFamily="18" charset="0"/>
            </a:endParaRPr>
          </a:p>
          <a:p>
            <a:pPr marL="342900" indent="-342900"/>
            <a:r>
              <a:rPr lang="en-US" dirty="0">
                <a:latin typeface="Times New Roman" pitchFamily="18" charset="0"/>
                <a:cs typeface="Times New Roman" pitchFamily="18" charset="0"/>
              </a:rPr>
              <a:t>3. BOORA SREEJA                                           (217R1A0407)</a:t>
            </a:r>
            <a:endParaRPr lang="zh-CN" altLang="en-US" dirty="0">
              <a:latin typeface="Times New Roman" pitchFamily="18" charset="0"/>
              <a:cs typeface="Times New Roman" pitchFamily="18" charset="0"/>
            </a:endParaRPr>
          </a:p>
          <a:p>
            <a:pPr marL="342900" indent="-342900"/>
            <a:r>
              <a:rPr lang="en-US" dirty="0">
                <a:latin typeface="Times New Roman" pitchFamily="18" charset="0"/>
                <a:cs typeface="Times New Roman" pitchFamily="18" charset="0"/>
              </a:rPr>
              <a:t>4.</a:t>
            </a:r>
            <a:r>
              <a:rPr lang="en-IN" altLang="en-US" dirty="0">
                <a:latin typeface="Times New Roman" pitchFamily="18" charset="0"/>
                <a:cs typeface="Times New Roman" pitchFamily="18" charset="0"/>
              </a:rPr>
              <a:t> GARLAPA</a:t>
            </a:r>
            <a:r>
              <a:rPr lang="en-US" dirty="0">
                <a:latin typeface="Times New Roman" pitchFamily="18" charset="0"/>
                <a:cs typeface="Times New Roman" pitchFamily="18" charset="0"/>
              </a:rPr>
              <a:t> TI  KARTHIKEYA  REDDY      (217R1A0419)</a:t>
            </a:r>
            <a:endParaRPr lang="zh-CN" altLang="en-US" dirty="0">
              <a:latin typeface="Times New Roman" pitchFamily="18" charset="0"/>
              <a:cs typeface="Times New Roman" pitchFamily="18" charset="0"/>
            </a:endParaRPr>
          </a:p>
          <a:p>
            <a:pPr marL="342900" indent="-342900">
              <a:buAutoNum type="arabicPeriod"/>
            </a:pPr>
            <a:endParaRPr lang="en-US" dirty="0">
              <a:latin typeface="Times New Roman" pitchFamily="18" charset="0"/>
              <a:cs typeface="Times New Roman" pitchFamily="18" charset="0"/>
            </a:endParaRPr>
          </a:p>
        </p:txBody>
      </p:sp>
      <p:sp>
        <p:nvSpPr>
          <p:cNvPr id="11" name="TextBox 8"/>
          <p:cNvSpPr txBox="1"/>
          <p:nvPr/>
        </p:nvSpPr>
        <p:spPr>
          <a:xfrm>
            <a:off x="952464" y="4500570"/>
            <a:ext cx="3776666" cy="369332"/>
          </a:xfrm>
          <a:prstGeom prst="rect">
            <a:avLst/>
          </a:prstGeom>
          <a:noFill/>
        </p:spPr>
        <p:txBody>
          <a:bodyPr wrap="square" rtlCol="0">
            <a:spAutoFit/>
          </a:bodyPr>
          <a:lstStyle/>
          <a:p>
            <a:r>
              <a:rPr lang="en-US" sz="1600" b="1" dirty="0">
                <a:latin typeface="Times New Roman" pitchFamily="18" charset="0"/>
                <a:cs typeface="Times New Roman" pitchFamily="18" charset="0"/>
              </a:rPr>
              <a:t>  </a:t>
            </a:r>
            <a:r>
              <a:rPr lang="en-US" b="1" dirty="0">
                <a:latin typeface="Times New Roman" pitchFamily="18" charset="0"/>
                <a:cs typeface="Times New Roman" pitchFamily="18" charset="0"/>
              </a:rPr>
              <a:t>PROJECT GUIDE :</a:t>
            </a:r>
          </a:p>
        </p:txBody>
      </p:sp>
      <p:sp>
        <p:nvSpPr>
          <p:cNvPr id="12" name="TextBox 8"/>
          <p:cNvSpPr txBox="1"/>
          <p:nvPr/>
        </p:nvSpPr>
        <p:spPr>
          <a:xfrm>
            <a:off x="7032104" y="4453568"/>
            <a:ext cx="2642235" cy="368300"/>
          </a:xfrm>
          <a:prstGeom prst="rect">
            <a:avLst/>
          </a:prstGeom>
          <a:noFill/>
        </p:spPr>
        <p:txBody>
          <a:bodyPr wrap="square" rtlCol="0">
            <a:spAutoFit/>
          </a:bodyPr>
          <a:lstStyle/>
          <a:p>
            <a:r>
              <a:rPr lang="en-US" b="1" dirty="0">
                <a:latin typeface="Times New Roman" pitchFamily="18" charset="0"/>
                <a:cs typeface="Times New Roman" pitchFamily="18" charset="0"/>
              </a:rPr>
              <a:t>PRESENTED BY :</a:t>
            </a:r>
          </a:p>
        </p:txBody>
      </p:sp>
      <p:sp>
        <p:nvSpPr>
          <p:cNvPr id="13" name="TextBox 9"/>
          <p:cNvSpPr txBox="1"/>
          <p:nvPr/>
        </p:nvSpPr>
        <p:spPr>
          <a:xfrm>
            <a:off x="1300480" y="4949518"/>
            <a:ext cx="3891280" cy="646331"/>
          </a:xfrm>
          <a:prstGeom prst="rect">
            <a:avLst/>
          </a:prstGeom>
          <a:noFill/>
        </p:spPr>
        <p:txBody>
          <a:bodyPr wrap="square" rtlCol="0">
            <a:spAutoFit/>
          </a:bodyPr>
          <a:lstStyle/>
          <a:p>
            <a:r>
              <a:rPr lang="en-IN" dirty="0">
                <a:latin typeface="Times New Roman" pitchFamily="18" charset="0"/>
                <a:cs typeface="Times New Roman" pitchFamily="18" charset="0"/>
              </a:rPr>
              <a:t>Name:-Dr.Sudha Arvind</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Designation:- </a:t>
            </a:r>
            <a:r>
              <a:rPr lang="en-IN" altLang="en-US" dirty="0">
                <a:latin typeface="Times New Roman" pitchFamily="18" charset="0"/>
                <a:cs typeface="Times New Roman" pitchFamily="18" charset="0"/>
              </a:rPr>
              <a:t>Associate professor</a:t>
            </a:r>
          </a:p>
        </p:txBody>
      </p:sp>
      <p:pic>
        <p:nvPicPr>
          <p:cNvPr id="15" name="Picture 2"/>
          <p:cNvPicPr>
            <a:picLocks noChangeAspect="1"/>
          </p:cNvPicPr>
          <p:nvPr/>
        </p:nvPicPr>
        <p:blipFill>
          <a:blip r:embed="rId3"/>
          <a:stretch>
            <a:fillRect/>
          </a:stretch>
        </p:blipFill>
        <p:spPr>
          <a:xfrm>
            <a:off x="5371599" y="1910081"/>
            <a:ext cx="1323841" cy="1140731"/>
          </a:xfrm>
          <a:prstGeom prst="rect">
            <a:avLst/>
          </a:prstGeom>
        </p:spPr>
      </p:pic>
      <p:sp>
        <p:nvSpPr>
          <p:cNvPr id="14" name="Rectangle 13"/>
          <p:cNvSpPr/>
          <p:nvPr/>
        </p:nvSpPr>
        <p:spPr>
          <a:xfrm>
            <a:off x="0" y="193040"/>
            <a:ext cx="12192000" cy="2046714"/>
          </a:xfrm>
          <a:prstGeom prst="rect">
            <a:avLst/>
          </a:prstGeom>
        </p:spPr>
        <p:txBody>
          <a:bodyPr wrap="square">
            <a:spAutoFit/>
          </a:bodyPr>
          <a:lstStyle/>
          <a:p>
            <a:pPr algn="ctr"/>
            <a:r>
              <a:rPr lang="en-US" sz="2400" b="1" dirty="0">
                <a:solidFill>
                  <a:prstClr val="black"/>
                </a:solidFill>
                <a:latin typeface="Times New Roman" pitchFamily="18" charset="0"/>
                <a:cs typeface="Times New Roman" pitchFamily="18" charset="0"/>
              </a:rPr>
              <a:t>DEPARTMENT OF ELECTRONICS  AND COMMUNICATION ENGINEERING</a:t>
            </a:r>
          </a:p>
          <a:p>
            <a:pPr algn="ctr"/>
            <a:r>
              <a:rPr lang="en-US" sz="4000" dirty="0">
                <a:solidFill>
                  <a:prstClr val="black"/>
                </a:solidFill>
                <a:latin typeface="Times New Roman" pitchFamily="18" charset="0"/>
                <a:cs typeface="Times New Roman" pitchFamily="18" charset="0"/>
              </a:rPr>
              <a:t> </a:t>
            </a:r>
            <a:r>
              <a:rPr lang="en-US" b="1" dirty="0">
                <a:solidFill>
                  <a:prstClr val="black"/>
                </a:solidFill>
                <a:latin typeface="Times New Roman" pitchFamily="18" charset="0"/>
                <a:cs typeface="Times New Roman" pitchFamily="18" charset="0"/>
              </a:rPr>
              <a:t>CMR TECHNICAL CAMPUS </a:t>
            </a:r>
          </a:p>
          <a:p>
            <a:pPr algn="ctr">
              <a:lnSpc>
                <a:spcPct val="150000"/>
              </a:lnSpc>
            </a:pPr>
            <a:r>
              <a:rPr lang="en-US" b="1" dirty="0">
                <a:solidFill>
                  <a:prstClr val="black"/>
                </a:solidFill>
                <a:latin typeface="Times New Roman" pitchFamily="18" charset="0"/>
                <a:cs typeface="Times New Roman" pitchFamily="18" charset="0"/>
              </a:rPr>
              <a:t>UGC AUTONOMOUS</a:t>
            </a:r>
          </a:p>
          <a:p>
            <a:pPr algn="ctr"/>
            <a:r>
              <a:rPr lang="en-US" dirty="0">
                <a:latin typeface="Times New Roman" pitchFamily="18" charset="0"/>
                <a:cs typeface="Times New Roman" pitchFamily="18" charset="0"/>
              </a:rPr>
              <a:t>KANDLAKOYA (V), MEDCHAL ROAD , HYDERABAD 501401</a:t>
            </a:r>
          </a:p>
          <a:p>
            <a:pPr algn="ctr"/>
            <a:endParaRPr lang="en-US" b="1" dirty="0">
              <a:solidFill>
                <a:prstClr val="black"/>
              </a:solidFill>
              <a:latin typeface="Times New Roman" pitchFamily="18" charset="0"/>
              <a:cs typeface="Times New Roman" pitchFamily="18" charset="0"/>
            </a:endParaRPr>
          </a:p>
        </p:txBody>
      </p:sp>
      <p:sp>
        <p:nvSpPr>
          <p:cNvPr id="16" name="Rectangle 15"/>
          <p:cNvSpPr/>
          <p:nvPr/>
        </p:nvSpPr>
        <p:spPr>
          <a:xfrm>
            <a:off x="4368800" y="3119120"/>
            <a:ext cx="3403600" cy="369332"/>
          </a:xfrm>
          <a:prstGeom prst="rect">
            <a:avLst/>
          </a:prstGeom>
        </p:spPr>
        <p:txBody>
          <a:bodyPr wrap="square">
            <a:spAutoFit/>
          </a:bodyPr>
          <a:lstStyle/>
          <a:p>
            <a:pPr algn="just"/>
            <a:r>
              <a:rPr lang="en-US" dirty="0">
                <a:latin typeface="Times New Roman" pitchFamily="18" charset="0"/>
                <a:cs typeface="Times New Roman" pitchFamily="18" charset="0"/>
              </a:rPr>
              <a:t>Mini  Project Presentation On </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3121529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D418ED-E5A5-49A8-A52C-C3CB308080EA}" type="datetime1">
              <a:rPr lang="en-IN" smtClean="0">
                <a:latin typeface="Times New Roman" pitchFamily="18" charset="0"/>
                <a:cs typeface="Times New Roman" pitchFamily="18" charset="0"/>
              </a:rPr>
              <a:pPr/>
              <a:t>04-12-2024</a:t>
            </a:fld>
            <a:endParaRPr lang="en-IN">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CAB082C7-C37D-4F73-A4D0-1D7EBDFF54B7}" type="slidenum">
              <a:rPr lang="en-IN" smtClean="0">
                <a:latin typeface="Times New Roman" pitchFamily="18" charset="0"/>
                <a:cs typeface="Times New Roman" pitchFamily="18" charset="0"/>
              </a:rPr>
              <a:pPr/>
              <a:t>10</a:t>
            </a:fld>
            <a:endParaRPr lang="en-IN">
              <a:latin typeface="Times New Roman" pitchFamily="18" charset="0"/>
              <a:cs typeface="Times New Roman" pitchFamily="18" charset="0"/>
            </a:endParaRPr>
          </a:p>
        </p:txBody>
      </p:sp>
      <p:sp>
        <p:nvSpPr>
          <p:cNvPr id="4" name="Rectangle 3"/>
          <p:cNvSpPr/>
          <p:nvPr/>
        </p:nvSpPr>
        <p:spPr>
          <a:xfrm>
            <a:off x="629920" y="416561"/>
            <a:ext cx="9814560" cy="3826689"/>
          </a:xfrm>
          <a:prstGeom prst="rect">
            <a:avLst/>
          </a:prstGeom>
        </p:spPr>
        <p:txBody>
          <a:bodyPr wrap="square">
            <a:spAutoFit/>
          </a:bodyPr>
          <a:lstStyle/>
          <a:p>
            <a:pPr algn="just">
              <a:spcBef>
                <a:spcPts val="790"/>
              </a:spcBef>
            </a:pPr>
            <a:r>
              <a:rPr lang="en-US" sz="2400" b="1" dirty="0">
                <a:latin typeface="Times New Roman" pitchFamily="18" charset="0"/>
                <a:cs typeface="Times New Roman" pitchFamily="18" charset="0"/>
              </a:rPr>
              <a:t>Step</a:t>
            </a:r>
            <a:r>
              <a:rPr lang="en-US" sz="2400" b="1" spc="-85" dirty="0">
                <a:latin typeface="Times New Roman" pitchFamily="18" charset="0"/>
                <a:cs typeface="Times New Roman" pitchFamily="18" charset="0"/>
              </a:rPr>
              <a:t> </a:t>
            </a:r>
            <a:r>
              <a:rPr lang="en-US" sz="2400" b="1" spc="-10" dirty="0">
                <a:latin typeface="Times New Roman" pitchFamily="18" charset="0"/>
                <a:cs typeface="Times New Roman" pitchFamily="18" charset="0"/>
              </a:rPr>
              <a:t>4:</a:t>
            </a:r>
            <a:r>
              <a:rPr lang="en-US" sz="2400" b="1" spc="-75" dirty="0">
                <a:latin typeface="Times New Roman" pitchFamily="18" charset="0"/>
                <a:cs typeface="Times New Roman" pitchFamily="18" charset="0"/>
              </a:rPr>
              <a:t> </a:t>
            </a:r>
            <a:r>
              <a:rPr lang="en-US" sz="2400" spc="150" dirty="0">
                <a:latin typeface="Times New Roman" pitchFamily="18" charset="0"/>
                <a:cs typeface="Times New Roman" pitchFamily="18" charset="0"/>
              </a:rPr>
              <a:t>Launch</a:t>
            </a:r>
            <a:r>
              <a:rPr lang="en-US" sz="2400" spc="-80" dirty="0">
                <a:latin typeface="Times New Roman" pitchFamily="18" charset="0"/>
                <a:cs typeface="Times New Roman" pitchFamily="18" charset="0"/>
              </a:rPr>
              <a:t> </a:t>
            </a:r>
            <a:r>
              <a:rPr lang="en-US" sz="2400" spc="150" dirty="0">
                <a:latin typeface="Times New Roman" pitchFamily="18" charset="0"/>
                <a:cs typeface="Times New Roman" pitchFamily="18" charset="0"/>
              </a:rPr>
              <a:t>Arduino</a:t>
            </a:r>
            <a:r>
              <a:rPr lang="en-US" sz="2400" spc="-80" dirty="0">
                <a:latin typeface="Times New Roman" pitchFamily="18" charset="0"/>
                <a:cs typeface="Times New Roman" pitchFamily="18" charset="0"/>
              </a:rPr>
              <a:t> </a:t>
            </a:r>
            <a:r>
              <a:rPr lang="en-US" sz="2400" spc="180" dirty="0">
                <a:latin typeface="Times New Roman" pitchFamily="18" charset="0"/>
                <a:cs typeface="Times New Roman" pitchFamily="18" charset="0"/>
              </a:rPr>
              <a:t>IDE.</a:t>
            </a:r>
          </a:p>
          <a:p>
            <a:pPr algn="just">
              <a:spcBef>
                <a:spcPts val="790"/>
              </a:spcBef>
            </a:pPr>
            <a:r>
              <a:rPr lang="en-US" sz="2400" spc="100" dirty="0">
                <a:latin typeface="Times New Roman" pitchFamily="18" charset="0"/>
                <a:cs typeface="Times New Roman" pitchFamily="18" charset="0"/>
              </a:rPr>
              <a:t>After</a:t>
            </a:r>
            <a:r>
              <a:rPr lang="en-US" sz="2400" spc="680" dirty="0">
                <a:latin typeface="Times New Roman" pitchFamily="18" charset="0"/>
                <a:cs typeface="Times New Roman" pitchFamily="18" charset="0"/>
              </a:rPr>
              <a:t> </a:t>
            </a:r>
            <a:r>
              <a:rPr lang="en-US" sz="2400" spc="185" dirty="0">
                <a:latin typeface="Times New Roman" pitchFamily="18" charset="0"/>
                <a:cs typeface="Times New Roman" pitchFamily="18" charset="0"/>
              </a:rPr>
              <a:t>our</a:t>
            </a:r>
            <a:r>
              <a:rPr lang="en-US" sz="2400" spc="680" dirty="0">
                <a:latin typeface="Times New Roman" pitchFamily="18" charset="0"/>
                <a:cs typeface="Times New Roman" pitchFamily="18" charset="0"/>
              </a:rPr>
              <a:t> </a:t>
            </a:r>
            <a:r>
              <a:rPr lang="en-US" sz="2400" spc="150" dirty="0">
                <a:latin typeface="Times New Roman" pitchFamily="18" charset="0"/>
                <a:cs typeface="Times New Roman" pitchFamily="18" charset="0"/>
              </a:rPr>
              <a:t>Arduino</a:t>
            </a:r>
            <a:r>
              <a:rPr lang="en-US" sz="2400" spc="680" dirty="0">
                <a:latin typeface="Times New Roman" pitchFamily="18" charset="0"/>
                <a:cs typeface="Times New Roman" pitchFamily="18" charset="0"/>
              </a:rPr>
              <a:t> </a:t>
            </a:r>
            <a:r>
              <a:rPr lang="en-US" sz="2400" spc="245" dirty="0">
                <a:latin typeface="Times New Roman" pitchFamily="18" charset="0"/>
                <a:cs typeface="Times New Roman" pitchFamily="18" charset="0"/>
              </a:rPr>
              <a:t>IDE</a:t>
            </a:r>
            <a:r>
              <a:rPr lang="en-US" sz="2400" spc="680" dirty="0">
                <a:latin typeface="Times New Roman" pitchFamily="18" charset="0"/>
                <a:cs typeface="Times New Roman" pitchFamily="18" charset="0"/>
              </a:rPr>
              <a:t> </a:t>
            </a:r>
            <a:r>
              <a:rPr lang="en-US" sz="2400" spc="85" dirty="0">
                <a:latin typeface="Times New Roman" pitchFamily="18" charset="0"/>
                <a:cs typeface="Times New Roman" pitchFamily="18" charset="0"/>
              </a:rPr>
              <a:t>software</a:t>
            </a:r>
            <a:r>
              <a:rPr lang="en-US" sz="2400" spc="680" dirty="0">
                <a:latin typeface="Times New Roman" pitchFamily="18" charset="0"/>
                <a:cs typeface="Times New Roman" pitchFamily="18" charset="0"/>
              </a:rPr>
              <a:t> </a:t>
            </a:r>
            <a:r>
              <a:rPr lang="en-US" sz="2400" dirty="0">
                <a:latin typeface="Times New Roman" pitchFamily="18" charset="0"/>
                <a:cs typeface="Times New Roman" pitchFamily="18" charset="0"/>
              </a:rPr>
              <a:t>is</a:t>
            </a:r>
            <a:r>
              <a:rPr lang="en-US" sz="2400" spc="680" dirty="0">
                <a:latin typeface="Times New Roman" pitchFamily="18" charset="0"/>
                <a:cs typeface="Times New Roman" pitchFamily="18" charset="0"/>
              </a:rPr>
              <a:t> </a:t>
            </a:r>
            <a:r>
              <a:rPr lang="en-US" sz="2400" spc="114" dirty="0">
                <a:latin typeface="Times New Roman" pitchFamily="18" charset="0"/>
                <a:cs typeface="Times New Roman" pitchFamily="18" charset="0"/>
              </a:rPr>
              <a:t>downloaded,</a:t>
            </a:r>
            <a:r>
              <a:rPr lang="en-US" sz="2400" spc="685" dirty="0">
                <a:latin typeface="Times New Roman" pitchFamily="18" charset="0"/>
                <a:cs typeface="Times New Roman" pitchFamily="18" charset="0"/>
              </a:rPr>
              <a:t> </a:t>
            </a:r>
            <a:r>
              <a:rPr lang="en-US" sz="2400" dirty="0">
                <a:latin typeface="Times New Roman" pitchFamily="18" charset="0"/>
                <a:cs typeface="Times New Roman" pitchFamily="18" charset="0"/>
              </a:rPr>
              <a:t>we</a:t>
            </a:r>
            <a:r>
              <a:rPr lang="en-US" sz="2400" spc="680" dirty="0">
                <a:latin typeface="Times New Roman" pitchFamily="18" charset="0"/>
                <a:cs typeface="Times New Roman" pitchFamily="18" charset="0"/>
              </a:rPr>
              <a:t> </a:t>
            </a:r>
            <a:r>
              <a:rPr lang="en-US" sz="2400" spc="70" dirty="0">
                <a:latin typeface="Times New Roman" pitchFamily="18" charset="0"/>
                <a:cs typeface="Times New Roman" pitchFamily="18" charset="0"/>
              </a:rPr>
              <a:t>need</a:t>
            </a:r>
            <a:r>
              <a:rPr lang="en-US" sz="2400" spc="680" dirty="0">
                <a:latin typeface="Times New Roman" pitchFamily="18" charset="0"/>
                <a:cs typeface="Times New Roman" pitchFamily="18" charset="0"/>
              </a:rPr>
              <a:t> </a:t>
            </a:r>
            <a:r>
              <a:rPr lang="en-US" sz="2400" spc="195" dirty="0">
                <a:latin typeface="Times New Roman" pitchFamily="18" charset="0"/>
                <a:cs typeface="Times New Roman" pitchFamily="18" charset="0"/>
              </a:rPr>
              <a:t>to</a:t>
            </a:r>
            <a:r>
              <a:rPr lang="en-US" sz="2400" spc="680" dirty="0">
                <a:latin typeface="Times New Roman" pitchFamily="18" charset="0"/>
                <a:cs typeface="Times New Roman" pitchFamily="18" charset="0"/>
              </a:rPr>
              <a:t> </a:t>
            </a:r>
            <a:r>
              <a:rPr lang="en-US" sz="2400" spc="95" dirty="0">
                <a:latin typeface="Times New Roman" pitchFamily="18" charset="0"/>
                <a:cs typeface="Times New Roman" pitchFamily="18" charset="0"/>
              </a:rPr>
              <a:t>unzip</a:t>
            </a:r>
            <a:r>
              <a:rPr lang="en-US" sz="2400" spc="680" dirty="0">
                <a:latin typeface="Times New Roman" pitchFamily="18" charset="0"/>
                <a:cs typeface="Times New Roman" pitchFamily="18" charset="0"/>
              </a:rPr>
              <a:t> </a:t>
            </a:r>
            <a:r>
              <a:rPr lang="en-US" sz="2400" spc="114" dirty="0">
                <a:latin typeface="Times New Roman" pitchFamily="18" charset="0"/>
                <a:cs typeface="Times New Roman" pitchFamily="18" charset="0"/>
              </a:rPr>
              <a:t>the</a:t>
            </a:r>
            <a:r>
              <a:rPr lang="en-US" sz="2400" spc="680" dirty="0">
                <a:latin typeface="Times New Roman" pitchFamily="18" charset="0"/>
                <a:cs typeface="Times New Roman" pitchFamily="18" charset="0"/>
              </a:rPr>
              <a:t> </a:t>
            </a:r>
            <a:r>
              <a:rPr lang="en-US" sz="2400" spc="70" dirty="0">
                <a:latin typeface="Times New Roman" pitchFamily="18" charset="0"/>
                <a:cs typeface="Times New Roman" pitchFamily="18" charset="0"/>
              </a:rPr>
              <a:t>folder. </a:t>
            </a:r>
            <a:r>
              <a:rPr lang="en-US" sz="2400" spc="75" dirty="0">
                <a:latin typeface="Times New Roman" pitchFamily="18" charset="0"/>
                <a:cs typeface="Times New Roman" pitchFamily="18" charset="0"/>
              </a:rPr>
              <a:t>Inside</a:t>
            </a:r>
            <a:r>
              <a:rPr lang="en-US" sz="2400" spc="635" dirty="0">
                <a:latin typeface="Times New Roman" pitchFamily="18" charset="0"/>
                <a:cs typeface="Times New Roman" pitchFamily="18" charset="0"/>
              </a:rPr>
              <a:t>  </a:t>
            </a:r>
            <a:r>
              <a:rPr lang="en-US" sz="2400" spc="114" dirty="0">
                <a:latin typeface="Times New Roman" pitchFamily="18" charset="0"/>
                <a:cs typeface="Times New Roman" pitchFamily="18" charset="0"/>
              </a:rPr>
              <a:t>the</a:t>
            </a:r>
            <a:r>
              <a:rPr lang="en-US" sz="2400" spc="640" dirty="0">
                <a:latin typeface="Times New Roman" pitchFamily="18" charset="0"/>
                <a:cs typeface="Times New Roman" pitchFamily="18" charset="0"/>
              </a:rPr>
              <a:t>  </a:t>
            </a:r>
            <a:r>
              <a:rPr lang="en-US" sz="2400" spc="80" dirty="0">
                <a:latin typeface="Times New Roman" pitchFamily="18" charset="0"/>
                <a:cs typeface="Times New Roman" pitchFamily="18" charset="0"/>
              </a:rPr>
              <a:t>folder,</a:t>
            </a:r>
            <a:r>
              <a:rPr lang="en-US" sz="2400" spc="640" dirty="0">
                <a:latin typeface="Times New Roman" pitchFamily="18" charset="0"/>
                <a:cs typeface="Times New Roman" pitchFamily="18" charset="0"/>
              </a:rPr>
              <a:t>  </a:t>
            </a:r>
            <a:r>
              <a:rPr lang="en-US" sz="2400" dirty="0">
                <a:latin typeface="Times New Roman" pitchFamily="18" charset="0"/>
                <a:cs typeface="Times New Roman" pitchFamily="18" charset="0"/>
              </a:rPr>
              <a:t>we</a:t>
            </a:r>
            <a:r>
              <a:rPr lang="en-US" sz="2400" spc="640" dirty="0">
                <a:latin typeface="Times New Roman" pitchFamily="18" charset="0"/>
                <a:cs typeface="Times New Roman" pitchFamily="18" charset="0"/>
              </a:rPr>
              <a:t>  </a:t>
            </a:r>
            <a:r>
              <a:rPr lang="en-US" sz="2400" spc="85" dirty="0">
                <a:latin typeface="Times New Roman" pitchFamily="18" charset="0"/>
                <a:cs typeface="Times New Roman" pitchFamily="18" charset="0"/>
              </a:rPr>
              <a:t>find</a:t>
            </a:r>
            <a:r>
              <a:rPr lang="en-US" sz="2400" spc="640" dirty="0">
                <a:latin typeface="Times New Roman" pitchFamily="18" charset="0"/>
                <a:cs typeface="Times New Roman" pitchFamily="18" charset="0"/>
              </a:rPr>
              <a:t>  </a:t>
            </a:r>
            <a:r>
              <a:rPr lang="en-US" sz="2400" spc="114" dirty="0">
                <a:latin typeface="Times New Roman" pitchFamily="18" charset="0"/>
                <a:cs typeface="Times New Roman" pitchFamily="18" charset="0"/>
              </a:rPr>
              <a:t>the</a:t>
            </a:r>
            <a:r>
              <a:rPr lang="en-US" sz="2400" spc="640" dirty="0">
                <a:latin typeface="Times New Roman" pitchFamily="18" charset="0"/>
                <a:cs typeface="Times New Roman" pitchFamily="18" charset="0"/>
              </a:rPr>
              <a:t>  </a:t>
            </a:r>
            <a:r>
              <a:rPr lang="en-US" sz="2400" spc="110" dirty="0">
                <a:latin typeface="Times New Roman" pitchFamily="18" charset="0"/>
                <a:cs typeface="Times New Roman" pitchFamily="18" charset="0"/>
              </a:rPr>
              <a:t>application</a:t>
            </a:r>
            <a:r>
              <a:rPr lang="en-US" sz="2400" spc="640" dirty="0">
                <a:latin typeface="Times New Roman" pitchFamily="18" charset="0"/>
                <a:cs typeface="Times New Roman" pitchFamily="18" charset="0"/>
              </a:rPr>
              <a:t>  </a:t>
            </a:r>
            <a:r>
              <a:rPr lang="en-US" sz="2400" spc="75" dirty="0">
                <a:latin typeface="Times New Roman" pitchFamily="18" charset="0"/>
                <a:cs typeface="Times New Roman" pitchFamily="18" charset="0"/>
              </a:rPr>
              <a:t>icon</a:t>
            </a:r>
            <a:r>
              <a:rPr lang="en-US" sz="2400" spc="640" dirty="0">
                <a:latin typeface="Times New Roman" pitchFamily="18" charset="0"/>
                <a:cs typeface="Times New Roman" pitchFamily="18" charset="0"/>
              </a:rPr>
              <a:t>  </a:t>
            </a:r>
            <a:r>
              <a:rPr lang="en-US" sz="2400" spc="80" dirty="0">
                <a:latin typeface="Times New Roman" pitchFamily="18" charset="0"/>
                <a:cs typeface="Times New Roman" pitchFamily="18" charset="0"/>
              </a:rPr>
              <a:t>with</a:t>
            </a:r>
            <a:r>
              <a:rPr lang="en-US" sz="2400" spc="640" dirty="0">
                <a:latin typeface="Times New Roman" pitchFamily="18" charset="0"/>
                <a:cs typeface="Times New Roman" pitchFamily="18" charset="0"/>
              </a:rPr>
              <a:t>  </a:t>
            </a:r>
            <a:r>
              <a:rPr lang="en-US" sz="2400" spc="190" dirty="0">
                <a:latin typeface="Times New Roman" pitchFamily="18" charset="0"/>
                <a:cs typeface="Times New Roman" pitchFamily="18" charset="0"/>
              </a:rPr>
              <a:t>an</a:t>
            </a:r>
            <a:r>
              <a:rPr lang="en-US" sz="2400" spc="640" dirty="0">
                <a:latin typeface="Times New Roman" pitchFamily="18" charset="0"/>
                <a:cs typeface="Times New Roman" pitchFamily="18" charset="0"/>
              </a:rPr>
              <a:t>  </a:t>
            </a:r>
            <a:r>
              <a:rPr lang="en-US" sz="2400" spc="60" dirty="0">
                <a:latin typeface="Times New Roman" pitchFamily="18" charset="0"/>
                <a:cs typeface="Times New Roman" pitchFamily="18" charset="0"/>
              </a:rPr>
              <a:t>infinity</a:t>
            </a:r>
            <a:r>
              <a:rPr lang="en-US" sz="2400" spc="640" dirty="0">
                <a:latin typeface="Times New Roman" pitchFamily="18" charset="0"/>
                <a:cs typeface="Times New Roman" pitchFamily="18" charset="0"/>
              </a:rPr>
              <a:t>  </a:t>
            </a:r>
            <a:r>
              <a:rPr lang="en-US" sz="2400" spc="35" dirty="0">
                <a:latin typeface="Times New Roman" pitchFamily="18" charset="0"/>
                <a:cs typeface="Times New Roman" pitchFamily="18" charset="0"/>
              </a:rPr>
              <a:t>label </a:t>
            </a:r>
            <a:r>
              <a:rPr lang="en-US" sz="2400" spc="70" dirty="0">
                <a:latin typeface="Times New Roman" pitchFamily="18" charset="0"/>
                <a:cs typeface="Times New Roman" pitchFamily="18" charset="0"/>
              </a:rPr>
              <a:t>(application.exe).</a:t>
            </a:r>
            <a:r>
              <a:rPr lang="en-US" sz="2400" spc="10" dirty="0">
                <a:latin typeface="Times New Roman" pitchFamily="18" charset="0"/>
                <a:cs typeface="Times New Roman" pitchFamily="18" charset="0"/>
              </a:rPr>
              <a:t> </a:t>
            </a:r>
            <a:r>
              <a:rPr lang="en-US" sz="2400" spc="95" dirty="0">
                <a:latin typeface="Times New Roman" pitchFamily="18" charset="0"/>
                <a:cs typeface="Times New Roman" pitchFamily="18" charset="0"/>
              </a:rPr>
              <a:t>double-</a:t>
            </a:r>
            <a:r>
              <a:rPr lang="en-US" sz="2400" dirty="0">
                <a:latin typeface="Times New Roman" pitchFamily="18" charset="0"/>
                <a:cs typeface="Times New Roman" pitchFamily="18" charset="0"/>
              </a:rPr>
              <a:t>click</a:t>
            </a:r>
            <a:r>
              <a:rPr lang="en-US" sz="2400" spc="15" dirty="0">
                <a:latin typeface="Times New Roman" pitchFamily="18" charset="0"/>
                <a:cs typeface="Times New Roman" pitchFamily="18" charset="0"/>
              </a:rPr>
              <a:t> </a:t>
            </a:r>
            <a:r>
              <a:rPr lang="en-US" sz="2400" spc="114" dirty="0">
                <a:latin typeface="Times New Roman" pitchFamily="18" charset="0"/>
                <a:cs typeface="Times New Roman" pitchFamily="18" charset="0"/>
              </a:rPr>
              <a:t>the</a:t>
            </a:r>
            <a:r>
              <a:rPr lang="en-US" sz="2400" spc="10" dirty="0">
                <a:latin typeface="Times New Roman" pitchFamily="18" charset="0"/>
                <a:cs typeface="Times New Roman" pitchFamily="18" charset="0"/>
              </a:rPr>
              <a:t> </a:t>
            </a:r>
            <a:r>
              <a:rPr lang="en-US" sz="2400" spc="75" dirty="0">
                <a:latin typeface="Times New Roman" pitchFamily="18" charset="0"/>
                <a:cs typeface="Times New Roman" pitchFamily="18" charset="0"/>
              </a:rPr>
              <a:t>icon</a:t>
            </a:r>
            <a:r>
              <a:rPr lang="en-US" sz="2400" spc="15" dirty="0">
                <a:latin typeface="Times New Roman" pitchFamily="18" charset="0"/>
                <a:cs typeface="Times New Roman" pitchFamily="18" charset="0"/>
              </a:rPr>
              <a:t> </a:t>
            </a:r>
            <a:r>
              <a:rPr lang="en-US" sz="2400" spc="195" dirty="0">
                <a:latin typeface="Times New Roman" pitchFamily="18" charset="0"/>
                <a:cs typeface="Times New Roman" pitchFamily="18" charset="0"/>
              </a:rPr>
              <a:t>to</a:t>
            </a:r>
            <a:r>
              <a:rPr lang="en-US" sz="2400" spc="10" dirty="0">
                <a:latin typeface="Times New Roman" pitchFamily="18" charset="0"/>
                <a:cs typeface="Times New Roman" pitchFamily="18" charset="0"/>
              </a:rPr>
              <a:t> </a:t>
            </a:r>
            <a:r>
              <a:rPr lang="en-US" sz="2400" spc="155" dirty="0">
                <a:latin typeface="Times New Roman" pitchFamily="18" charset="0"/>
                <a:cs typeface="Times New Roman" pitchFamily="18" charset="0"/>
              </a:rPr>
              <a:t>start</a:t>
            </a:r>
            <a:r>
              <a:rPr lang="en-US" sz="2400" spc="15" dirty="0">
                <a:latin typeface="Times New Roman" pitchFamily="18" charset="0"/>
                <a:cs typeface="Times New Roman" pitchFamily="18" charset="0"/>
              </a:rPr>
              <a:t> </a:t>
            </a:r>
            <a:r>
              <a:rPr lang="en-US" sz="2400" spc="114" dirty="0">
                <a:latin typeface="Times New Roman" pitchFamily="18" charset="0"/>
                <a:cs typeface="Times New Roman" pitchFamily="18" charset="0"/>
              </a:rPr>
              <a:t>the</a:t>
            </a:r>
            <a:r>
              <a:rPr lang="en-US" sz="2400" spc="10" dirty="0">
                <a:latin typeface="Times New Roman" pitchFamily="18" charset="0"/>
                <a:cs typeface="Times New Roman" pitchFamily="18" charset="0"/>
              </a:rPr>
              <a:t> </a:t>
            </a:r>
            <a:r>
              <a:rPr lang="en-US" sz="2400" spc="180" dirty="0">
                <a:latin typeface="Times New Roman" pitchFamily="18" charset="0"/>
                <a:cs typeface="Times New Roman" pitchFamily="18" charset="0"/>
              </a:rPr>
              <a:t>IDE.</a:t>
            </a:r>
          </a:p>
          <a:p>
            <a:pPr algn="just">
              <a:spcBef>
                <a:spcPts val="790"/>
              </a:spcBef>
            </a:pPr>
            <a:r>
              <a:rPr lang="en-IN" sz="2400" b="1" spc="180" dirty="0">
                <a:latin typeface="Times New Roman" pitchFamily="18" charset="0"/>
                <a:cs typeface="Times New Roman" pitchFamily="18" charset="0"/>
              </a:rPr>
              <a:t>Step5</a:t>
            </a:r>
            <a:r>
              <a:rPr lang="en-IN" sz="2400" spc="180" dirty="0">
                <a:latin typeface="Times New Roman" pitchFamily="18" charset="0"/>
                <a:cs typeface="Times New Roman" pitchFamily="18" charset="0"/>
              </a:rPr>
              <a:t>:Open your project once the software starts,you have two options</a:t>
            </a:r>
          </a:p>
          <a:p>
            <a:pPr algn="just">
              <a:spcBef>
                <a:spcPts val="790"/>
              </a:spcBef>
            </a:pPr>
            <a:r>
              <a:rPr lang="en-IN" sz="2400" spc="180" dirty="0">
                <a:latin typeface="Times New Roman" pitchFamily="18" charset="0"/>
                <a:cs typeface="Times New Roman" pitchFamily="18" charset="0"/>
              </a:rPr>
              <a:t>1.Create a new project </a:t>
            </a:r>
          </a:p>
          <a:p>
            <a:pPr algn="just">
              <a:spcBef>
                <a:spcPts val="790"/>
              </a:spcBef>
            </a:pPr>
            <a:r>
              <a:rPr lang="en-IN" sz="2400" spc="180" dirty="0">
                <a:latin typeface="Times New Roman" pitchFamily="18" charset="0"/>
                <a:cs typeface="Times New Roman" pitchFamily="18" charset="0"/>
              </a:rPr>
              <a:t>2.Open an existing pro</a:t>
            </a:r>
            <a:endParaRPr lang="en-US" sz="2400" spc="180" dirty="0">
              <a:latin typeface="Times New Roman" pitchFamily="18" charset="0"/>
              <a:cs typeface="Times New Roman" pitchFamily="18" charset="0"/>
            </a:endParaRPr>
          </a:p>
        </p:txBody>
      </p:sp>
      <p:sp>
        <p:nvSpPr>
          <p:cNvPr id="6" name="Rectangle 5"/>
          <p:cNvSpPr/>
          <p:nvPr/>
        </p:nvSpPr>
        <p:spPr>
          <a:xfrm>
            <a:off x="609600" y="4226560"/>
            <a:ext cx="8534400" cy="1838965"/>
          </a:xfrm>
          <a:prstGeom prst="rect">
            <a:avLst/>
          </a:prstGeom>
        </p:spPr>
        <p:txBody>
          <a:bodyPr wrap="square">
            <a:spAutoFit/>
          </a:bodyPr>
          <a:lstStyle/>
          <a:p>
            <a:pPr>
              <a:spcBef>
                <a:spcPts val="790"/>
              </a:spcBef>
            </a:pPr>
            <a:r>
              <a:rPr lang="en-US" sz="2400" b="1" dirty="0">
                <a:latin typeface="Times New Roman" pitchFamily="18" charset="0"/>
                <a:cs typeface="Times New Roman" pitchFamily="18" charset="0"/>
              </a:rPr>
              <a:t>Step</a:t>
            </a:r>
            <a:r>
              <a:rPr lang="en-US" sz="2400" spc="-60" dirty="0">
                <a:latin typeface="Times New Roman" pitchFamily="18" charset="0"/>
                <a:cs typeface="Times New Roman" pitchFamily="18" charset="0"/>
              </a:rPr>
              <a:t> </a:t>
            </a:r>
            <a:r>
              <a:rPr lang="en-US" sz="2400" spc="-10" dirty="0">
                <a:latin typeface="Times New Roman" pitchFamily="18" charset="0"/>
                <a:cs typeface="Times New Roman" pitchFamily="18" charset="0"/>
              </a:rPr>
              <a:t>6:</a:t>
            </a:r>
            <a:r>
              <a:rPr lang="en-US" sz="2400" spc="-55" dirty="0">
                <a:latin typeface="Times New Roman" pitchFamily="18" charset="0"/>
                <a:cs typeface="Times New Roman" pitchFamily="18" charset="0"/>
              </a:rPr>
              <a:t> </a:t>
            </a:r>
            <a:r>
              <a:rPr lang="en-US" sz="2400" dirty="0">
                <a:latin typeface="Times New Roman" pitchFamily="18" charset="0"/>
                <a:cs typeface="Times New Roman" pitchFamily="18" charset="0"/>
              </a:rPr>
              <a:t>Select</a:t>
            </a:r>
            <a:r>
              <a:rPr lang="en-US" sz="2400" spc="-60" dirty="0">
                <a:latin typeface="Times New Roman" pitchFamily="18" charset="0"/>
                <a:cs typeface="Times New Roman" pitchFamily="18" charset="0"/>
              </a:rPr>
              <a:t> </a:t>
            </a:r>
            <a:r>
              <a:rPr lang="en-US" sz="2400" spc="135" dirty="0">
                <a:latin typeface="Times New Roman" pitchFamily="18" charset="0"/>
                <a:cs typeface="Times New Roman" pitchFamily="18" charset="0"/>
              </a:rPr>
              <a:t>your</a:t>
            </a:r>
            <a:r>
              <a:rPr lang="en-US" sz="2400" spc="-55" dirty="0">
                <a:latin typeface="Times New Roman" pitchFamily="18" charset="0"/>
                <a:cs typeface="Times New Roman" pitchFamily="18" charset="0"/>
              </a:rPr>
              <a:t> </a:t>
            </a:r>
            <a:r>
              <a:rPr lang="en-US" sz="2400" spc="150" dirty="0">
                <a:latin typeface="Times New Roman" pitchFamily="18" charset="0"/>
                <a:cs typeface="Times New Roman" pitchFamily="18" charset="0"/>
              </a:rPr>
              <a:t>Arduino</a:t>
            </a:r>
            <a:r>
              <a:rPr lang="en-US" sz="2400" spc="-60" dirty="0">
                <a:latin typeface="Times New Roman" pitchFamily="18" charset="0"/>
                <a:cs typeface="Times New Roman" pitchFamily="18" charset="0"/>
              </a:rPr>
              <a:t> </a:t>
            </a:r>
            <a:r>
              <a:rPr lang="en-US" sz="2400" spc="155" dirty="0">
                <a:latin typeface="Times New Roman" pitchFamily="18" charset="0"/>
                <a:cs typeface="Times New Roman" pitchFamily="18" charset="0"/>
              </a:rPr>
              <a:t>board.</a:t>
            </a:r>
            <a:endParaRPr lang="en-US" sz="2400" dirty="0">
              <a:latin typeface="Times New Roman" pitchFamily="18" charset="0"/>
              <a:cs typeface="Times New Roman" pitchFamily="18" charset="0"/>
            </a:endParaRPr>
          </a:p>
          <a:p>
            <a:pPr>
              <a:spcBef>
                <a:spcPts val="690"/>
              </a:spcBef>
            </a:pPr>
            <a:r>
              <a:rPr lang="en-US" sz="2400" spc="270" dirty="0">
                <a:latin typeface="Times New Roman" pitchFamily="18" charset="0"/>
                <a:cs typeface="Times New Roman" pitchFamily="18" charset="0"/>
              </a:rPr>
              <a:t>Go</a:t>
            </a:r>
            <a:r>
              <a:rPr lang="en-US" sz="2400" spc="5" dirty="0">
                <a:latin typeface="Times New Roman" pitchFamily="18" charset="0"/>
                <a:cs typeface="Times New Roman" pitchFamily="18" charset="0"/>
              </a:rPr>
              <a:t> </a:t>
            </a:r>
            <a:r>
              <a:rPr lang="en-US" sz="2400" spc="195" dirty="0">
                <a:latin typeface="Times New Roman" pitchFamily="18" charset="0"/>
                <a:cs typeface="Times New Roman" pitchFamily="18" charset="0"/>
              </a:rPr>
              <a:t>to</a:t>
            </a:r>
            <a:r>
              <a:rPr lang="en-US" sz="2400" spc="5" dirty="0">
                <a:latin typeface="Times New Roman" pitchFamily="18" charset="0"/>
                <a:cs typeface="Times New Roman" pitchFamily="18" charset="0"/>
              </a:rPr>
              <a:t> </a:t>
            </a:r>
            <a:r>
              <a:rPr lang="en-US" sz="2400" spc="105" dirty="0">
                <a:latin typeface="Times New Roman" pitchFamily="18" charset="0"/>
                <a:cs typeface="Times New Roman" pitchFamily="18" charset="0"/>
              </a:rPr>
              <a:t>Tools</a:t>
            </a:r>
            <a:r>
              <a:rPr lang="en-US" sz="2400" spc="5" dirty="0">
                <a:latin typeface="Times New Roman" pitchFamily="18" charset="0"/>
                <a:cs typeface="Times New Roman" pitchFamily="18" charset="0"/>
              </a:rPr>
              <a:t> </a:t>
            </a:r>
            <a:r>
              <a:rPr lang="en-US" sz="2400" spc="-10" dirty="0">
                <a:latin typeface="Times New Roman" pitchFamily="18" charset="0"/>
                <a:cs typeface="Times New Roman" pitchFamily="18" charset="0"/>
              </a:rPr>
              <a:t>-</a:t>
            </a:r>
            <a:r>
              <a:rPr lang="en-US" sz="2400" spc="380" dirty="0">
                <a:latin typeface="Times New Roman" pitchFamily="18" charset="0"/>
                <a:cs typeface="Times New Roman" pitchFamily="18" charset="0"/>
              </a:rPr>
              <a:t>&gt;</a:t>
            </a:r>
            <a:r>
              <a:rPr lang="en-US" sz="2400" spc="5" dirty="0">
                <a:latin typeface="Times New Roman" pitchFamily="18" charset="0"/>
                <a:cs typeface="Times New Roman" pitchFamily="18" charset="0"/>
              </a:rPr>
              <a:t> </a:t>
            </a:r>
            <a:r>
              <a:rPr lang="en-US" sz="2400" spc="145" dirty="0">
                <a:latin typeface="Times New Roman" pitchFamily="18" charset="0"/>
                <a:cs typeface="Times New Roman" pitchFamily="18" charset="0"/>
              </a:rPr>
              <a:t>Board</a:t>
            </a:r>
            <a:r>
              <a:rPr lang="en-US" sz="2400" spc="5" dirty="0">
                <a:latin typeface="Times New Roman" pitchFamily="18" charset="0"/>
                <a:cs typeface="Times New Roman" pitchFamily="18" charset="0"/>
              </a:rPr>
              <a:t> </a:t>
            </a:r>
            <a:r>
              <a:rPr lang="en-US" sz="2400" spc="190" dirty="0">
                <a:latin typeface="Times New Roman" pitchFamily="18" charset="0"/>
                <a:cs typeface="Times New Roman" pitchFamily="18" charset="0"/>
              </a:rPr>
              <a:t>and</a:t>
            </a:r>
            <a:r>
              <a:rPr lang="en-US" sz="2400" spc="5" dirty="0">
                <a:latin typeface="Times New Roman" pitchFamily="18" charset="0"/>
                <a:cs typeface="Times New Roman" pitchFamily="18" charset="0"/>
              </a:rPr>
              <a:t> </a:t>
            </a:r>
            <a:r>
              <a:rPr lang="en-US" sz="2400" dirty="0">
                <a:latin typeface="Times New Roman" pitchFamily="18" charset="0"/>
                <a:cs typeface="Times New Roman" pitchFamily="18" charset="0"/>
              </a:rPr>
              <a:t>select</a:t>
            </a:r>
            <a:r>
              <a:rPr lang="en-US" sz="2400" spc="5" dirty="0">
                <a:latin typeface="Times New Roman" pitchFamily="18" charset="0"/>
                <a:cs typeface="Times New Roman" pitchFamily="18" charset="0"/>
              </a:rPr>
              <a:t> </a:t>
            </a:r>
            <a:r>
              <a:rPr lang="en-US" sz="2400" spc="185" dirty="0">
                <a:latin typeface="Times New Roman" pitchFamily="18" charset="0"/>
                <a:cs typeface="Times New Roman" pitchFamily="18" charset="0"/>
              </a:rPr>
              <a:t>our</a:t>
            </a:r>
            <a:r>
              <a:rPr lang="en-US" sz="2400" spc="5" dirty="0">
                <a:latin typeface="Times New Roman" pitchFamily="18" charset="0"/>
                <a:cs typeface="Times New Roman" pitchFamily="18" charset="0"/>
              </a:rPr>
              <a:t> </a:t>
            </a:r>
            <a:r>
              <a:rPr lang="en-US" sz="2400" spc="155" dirty="0">
                <a:latin typeface="Times New Roman" pitchFamily="18" charset="0"/>
                <a:cs typeface="Times New Roman" pitchFamily="18" charset="0"/>
              </a:rPr>
              <a:t>board.</a:t>
            </a:r>
          </a:p>
          <a:p>
            <a:pPr>
              <a:spcBef>
                <a:spcPts val="690"/>
              </a:spcBef>
            </a:pPr>
            <a:r>
              <a:rPr lang="en-US" sz="2400" b="1" dirty="0">
                <a:latin typeface="Times New Roman" pitchFamily="18" charset="0"/>
                <a:cs typeface="Times New Roman" pitchFamily="18" charset="0"/>
              </a:rPr>
              <a:t>Step</a:t>
            </a:r>
            <a:r>
              <a:rPr lang="en-US" sz="2400" b="1" spc="-5" dirty="0">
                <a:latin typeface="Times New Roman" pitchFamily="18" charset="0"/>
                <a:cs typeface="Times New Roman" pitchFamily="18" charset="0"/>
              </a:rPr>
              <a:t> </a:t>
            </a:r>
            <a:r>
              <a:rPr lang="en-US" sz="2400" b="1" spc="-10" dirty="0">
                <a:latin typeface="Times New Roman" pitchFamily="18" charset="0"/>
                <a:cs typeface="Times New Roman" pitchFamily="18" charset="0"/>
              </a:rPr>
              <a:t>7:</a:t>
            </a:r>
            <a:r>
              <a:rPr lang="en-US" sz="2400" b="1" dirty="0">
                <a:latin typeface="Times New Roman" pitchFamily="18" charset="0"/>
                <a:cs typeface="Times New Roman" pitchFamily="18" charset="0"/>
              </a:rPr>
              <a:t> </a:t>
            </a:r>
            <a:r>
              <a:rPr lang="en-US" sz="2400" dirty="0">
                <a:latin typeface="Times New Roman" pitchFamily="18" charset="0"/>
                <a:cs typeface="Times New Roman" pitchFamily="18" charset="0"/>
              </a:rPr>
              <a:t>Select serial</a:t>
            </a:r>
            <a:r>
              <a:rPr lang="en-US" sz="2400" spc="-5" dirty="0">
                <a:latin typeface="Times New Roman" pitchFamily="18" charset="0"/>
                <a:cs typeface="Times New Roman" pitchFamily="18" charset="0"/>
              </a:rPr>
              <a:t> </a:t>
            </a:r>
            <a:r>
              <a:rPr lang="en-US" sz="2400" spc="190" dirty="0">
                <a:latin typeface="Times New Roman" pitchFamily="18" charset="0"/>
                <a:cs typeface="Times New Roman" pitchFamily="18" charset="0"/>
              </a:rPr>
              <a:t>port</a:t>
            </a:r>
            <a:r>
              <a:rPr lang="en-US" sz="2400" spc="-5" dirty="0">
                <a:latin typeface="Times New Roman" pitchFamily="18" charset="0"/>
                <a:cs typeface="Times New Roman" pitchFamily="18" charset="0"/>
              </a:rPr>
              <a:t> </a:t>
            </a:r>
            <a:r>
              <a:rPr lang="en-US" sz="2400" spc="190" dirty="0">
                <a:latin typeface="Times New Roman" pitchFamily="18" charset="0"/>
                <a:cs typeface="Times New Roman" pitchFamily="18" charset="0"/>
              </a:rPr>
              <a:t>and</a:t>
            </a:r>
            <a:r>
              <a:rPr lang="en-US" sz="2400" dirty="0">
                <a:latin typeface="Times New Roman" pitchFamily="18" charset="0"/>
                <a:cs typeface="Times New Roman" pitchFamily="18" charset="0"/>
              </a:rPr>
              <a:t> </a:t>
            </a:r>
            <a:r>
              <a:rPr lang="en-US" sz="2400" spc="150" dirty="0">
                <a:latin typeface="Times New Roman" pitchFamily="18" charset="0"/>
                <a:cs typeface="Times New Roman" pitchFamily="18" charset="0"/>
              </a:rPr>
              <a:t>upload</a:t>
            </a:r>
            <a:r>
              <a:rPr lang="en-US" sz="2400" spc="-5" dirty="0">
                <a:latin typeface="Times New Roman" pitchFamily="18" charset="0"/>
                <a:cs typeface="Times New Roman" pitchFamily="18" charset="0"/>
              </a:rPr>
              <a:t> </a:t>
            </a:r>
            <a:r>
              <a:rPr lang="en-US" sz="2400" spc="114" dirty="0">
                <a:latin typeface="Times New Roman" pitchFamily="18" charset="0"/>
                <a:cs typeface="Times New Roman" pitchFamily="18" charset="0"/>
              </a:rPr>
              <a:t>the</a:t>
            </a:r>
            <a:r>
              <a:rPr lang="en-US" sz="2400" dirty="0">
                <a:latin typeface="Times New Roman" pitchFamily="18" charset="0"/>
                <a:cs typeface="Times New Roman" pitchFamily="18" charset="0"/>
              </a:rPr>
              <a:t> </a:t>
            </a:r>
            <a:r>
              <a:rPr lang="en-US" sz="2400" spc="135" dirty="0">
                <a:latin typeface="Times New Roman" pitchFamily="18" charset="0"/>
                <a:cs typeface="Times New Roman" pitchFamily="18" charset="0"/>
              </a:rPr>
              <a:t>program.</a:t>
            </a:r>
            <a:endParaRPr lang="en-US" sz="2400" dirty="0">
              <a:latin typeface="Times New Roman" pitchFamily="18" charset="0"/>
              <a:cs typeface="Times New Roman" pitchFamily="18" charset="0"/>
            </a:endParaRPr>
          </a:p>
          <a:p>
            <a:pPr>
              <a:spcBef>
                <a:spcPts val="690"/>
              </a:spcBef>
            </a:pPr>
            <a:endParaRPr lang="en-US" sz="2400" spc="155" dirty="0">
              <a:latin typeface="Times New Roman" pitchFamily="18" charset="0"/>
              <a:cs typeface="Times New Roman"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D418ED-E5A5-49A8-A52C-C3CB308080EA}" type="datetime1">
              <a:rPr lang="en-IN" smtClean="0">
                <a:latin typeface="Times New Roman" pitchFamily="18" charset="0"/>
                <a:cs typeface="Times New Roman" pitchFamily="18" charset="0"/>
              </a:rPr>
              <a:pPr/>
              <a:t>04-12-2024</a:t>
            </a:fld>
            <a:endParaRPr lang="en-IN"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CAB082C7-C37D-4F73-A4D0-1D7EBDFF54B7}" type="slidenum">
              <a:rPr lang="en-IN" smtClean="0">
                <a:latin typeface="Times New Roman" pitchFamily="18" charset="0"/>
                <a:cs typeface="Times New Roman" pitchFamily="18" charset="0"/>
              </a:rPr>
              <a:pPr/>
              <a:t>11</a:t>
            </a:fld>
            <a:endParaRPr lang="en-IN" dirty="0">
              <a:latin typeface="Times New Roman" pitchFamily="18" charset="0"/>
              <a:cs typeface="Times New Roman" pitchFamily="18" charset="0"/>
            </a:endParaRPr>
          </a:p>
        </p:txBody>
      </p:sp>
      <p:sp>
        <p:nvSpPr>
          <p:cNvPr id="4" name="Rectangle 3"/>
          <p:cNvSpPr/>
          <p:nvPr/>
        </p:nvSpPr>
        <p:spPr>
          <a:xfrm>
            <a:off x="304801" y="416560"/>
            <a:ext cx="6598504" cy="584775"/>
          </a:xfrm>
          <a:prstGeom prst="rect">
            <a:avLst/>
          </a:prstGeom>
        </p:spPr>
        <p:txBody>
          <a:bodyPr wrap="square">
            <a:spAutoFit/>
          </a:bodyPr>
          <a:lstStyle/>
          <a:p>
            <a:r>
              <a:rPr lang="en-IN" sz="3200" b="1" dirty="0">
                <a:latin typeface="Times New Roman" pitchFamily="18" charset="0"/>
                <a:cs typeface="Times New Roman" pitchFamily="18" charset="0"/>
              </a:rPr>
              <a:t>HARDWARE </a:t>
            </a:r>
          </a:p>
        </p:txBody>
      </p:sp>
      <p:sp>
        <p:nvSpPr>
          <p:cNvPr id="5" name="Rectangle 4"/>
          <p:cNvSpPr/>
          <p:nvPr/>
        </p:nvSpPr>
        <p:spPr>
          <a:xfrm>
            <a:off x="426720" y="1076960"/>
            <a:ext cx="10485120" cy="3477875"/>
          </a:xfrm>
          <a:prstGeom prst="rect">
            <a:avLst/>
          </a:prstGeom>
        </p:spPr>
        <p:txBody>
          <a:bodyPr wrap="square">
            <a:spAutoFit/>
          </a:bodyPr>
          <a:lstStyle/>
          <a:p>
            <a:r>
              <a:rPr lang="en-US" sz="2800" b="1" dirty="0">
                <a:latin typeface="Times New Roman" pitchFamily="18" charset="0"/>
                <a:cs typeface="Times New Roman" pitchFamily="18" charset="0"/>
              </a:rPr>
              <a:t>Power supply:</a:t>
            </a:r>
          </a:p>
          <a:p>
            <a:r>
              <a:rPr lang="en-IN" sz="2400" b="1" dirty="0">
                <a:latin typeface="Times New Roman" pitchFamily="18" charset="0"/>
                <a:cs typeface="Times New Roman" pitchFamily="18" charset="0"/>
              </a:rPr>
              <a:t>Adapter:</a:t>
            </a:r>
          </a:p>
          <a:p>
            <a:endParaRPr lang="en-IN" sz="2400" b="1" dirty="0">
              <a:latin typeface="Times New Roman" pitchFamily="18" charset="0"/>
              <a:cs typeface="Times New Roman" pitchFamily="18" charset="0"/>
            </a:endParaRPr>
          </a:p>
          <a:p>
            <a:pPr>
              <a:buFont typeface="Wingdings" pitchFamily="2" charset="2"/>
              <a:buChar char="Ø"/>
            </a:pPr>
            <a:r>
              <a:rPr lang="en-IN" sz="2400" b="1" dirty="0">
                <a:latin typeface="Times New Roman" pitchFamily="18" charset="0"/>
                <a:cs typeface="Times New Roman" pitchFamily="18" charset="0"/>
              </a:rPr>
              <a:t>	</a:t>
            </a:r>
            <a:r>
              <a:rPr lang="en-US" sz="2400" dirty="0">
                <a:latin typeface="Times New Roman" pitchFamily="18" charset="0"/>
                <a:cs typeface="Times New Roman" pitchFamily="18" charset="0"/>
              </a:rPr>
              <a:t>The 5V adapter is used to provide the power supply of the Arduino UNO</a:t>
            </a:r>
          </a:p>
          <a:p>
            <a:pPr>
              <a:buFont typeface="Wingdings" pitchFamily="2" charset="2"/>
              <a:buChar char="Ø"/>
            </a:pPr>
            <a:endParaRPr lang="en-US" sz="2400" dirty="0">
              <a:latin typeface="Times New Roman" pitchFamily="18" charset="0"/>
              <a:cs typeface="Times New Roman" pitchFamily="18" charset="0"/>
            </a:endParaRPr>
          </a:p>
          <a:p>
            <a:pPr>
              <a:buFont typeface="Wingdings" pitchFamily="2" charset="2"/>
              <a:buChar char="Ø"/>
            </a:pPr>
            <a:endParaRPr lang="en-US" sz="2400" dirty="0">
              <a:latin typeface="Times New Roman" pitchFamily="18" charset="0"/>
              <a:cs typeface="Times New Roman" pitchFamily="18" charset="0"/>
            </a:endParaRPr>
          </a:p>
          <a:p>
            <a:pPr>
              <a:buFont typeface="Wingdings" pitchFamily="2" charset="2"/>
              <a:buChar char="Ø"/>
            </a:pPr>
            <a:endParaRPr lang="en-US" sz="2400" dirty="0">
              <a:latin typeface="Times New Roman" pitchFamily="18" charset="0"/>
              <a:cs typeface="Times New Roman" pitchFamily="18" charset="0"/>
            </a:endParaRPr>
          </a:p>
          <a:p>
            <a:endParaRPr lang="en-IN"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p:pic>
        <p:nvPicPr>
          <p:cNvPr id="1027" name="Picture 3"/>
          <p:cNvPicPr>
            <a:picLocks noChangeAspect="1" noChangeArrowheads="1"/>
          </p:cNvPicPr>
          <p:nvPr/>
        </p:nvPicPr>
        <p:blipFill>
          <a:blip r:embed="rId2" cstate="print"/>
          <a:srcRect/>
          <a:stretch>
            <a:fillRect/>
          </a:stretch>
        </p:blipFill>
        <p:spPr bwMode="auto">
          <a:xfrm>
            <a:off x="4318001" y="2956560"/>
            <a:ext cx="3992879" cy="2834640"/>
          </a:xfrm>
          <a:prstGeom prst="rect">
            <a:avLst/>
          </a:prstGeom>
          <a:noFill/>
          <a:ln w="9525">
            <a:noFill/>
            <a:miter lim="800000"/>
            <a:headEnd/>
            <a:tailEnd/>
          </a:ln>
          <a:effectLst/>
        </p:spPr>
      </p:pic>
      <p:sp>
        <p:nvSpPr>
          <p:cNvPr id="7" name="TextBox 6"/>
          <p:cNvSpPr txBox="1"/>
          <p:nvPr/>
        </p:nvSpPr>
        <p:spPr>
          <a:xfrm>
            <a:off x="5598160" y="6014720"/>
            <a:ext cx="1415772" cy="369332"/>
          </a:xfrm>
          <a:prstGeom prst="rect">
            <a:avLst/>
          </a:prstGeom>
          <a:noFill/>
        </p:spPr>
        <p:txBody>
          <a:bodyPr wrap="none" rtlCol="0">
            <a:spAutoFit/>
          </a:bodyPr>
          <a:lstStyle/>
          <a:p>
            <a:r>
              <a:rPr lang="en-US" dirty="0">
                <a:latin typeface="Times New Roman" pitchFamily="18" charset="0"/>
                <a:cs typeface="Times New Roman" pitchFamily="18" charset="0"/>
              </a:rPr>
              <a:t>Fig1:Adapter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D418ED-E5A5-49A8-A52C-C3CB308080EA}" type="datetime1">
              <a:rPr lang="en-IN" smtClean="0">
                <a:latin typeface="Times New Roman" pitchFamily="18" charset="0"/>
                <a:cs typeface="Times New Roman" pitchFamily="18" charset="0"/>
              </a:rPr>
              <a:pPr/>
              <a:t>04-12-2024</a:t>
            </a:fld>
            <a:endParaRPr lang="en-IN"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CAB082C7-C37D-4F73-A4D0-1D7EBDFF54B7}" type="slidenum">
              <a:rPr lang="en-IN" smtClean="0">
                <a:latin typeface="Times New Roman" pitchFamily="18" charset="0"/>
                <a:cs typeface="Times New Roman" pitchFamily="18" charset="0"/>
              </a:rPr>
              <a:pPr/>
              <a:t>12</a:t>
            </a:fld>
            <a:endParaRPr lang="en-IN" dirty="0">
              <a:latin typeface="Times New Roman" pitchFamily="18" charset="0"/>
              <a:cs typeface="Times New Roman" pitchFamily="18" charset="0"/>
            </a:endParaRPr>
          </a:p>
        </p:txBody>
      </p:sp>
      <p:sp>
        <p:nvSpPr>
          <p:cNvPr id="4" name="Rectangle 3"/>
          <p:cNvSpPr/>
          <p:nvPr/>
        </p:nvSpPr>
        <p:spPr>
          <a:xfrm>
            <a:off x="325120" y="162560"/>
            <a:ext cx="6772148" cy="584775"/>
          </a:xfrm>
          <a:prstGeom prst="rect">
            <a:avLst/>
          </a:prstGeom>
        </p:spPr>
        <p:txBody>
          <a:bodyPr wrap="square">
            <a:spAutoFit/>
          </a:bodyPr>
          <a:lstStyle/>
          <a:p>
            <a:r>
              <a:rPr lang="en-US" sz="3200" b="1" dirty="0">
                <a:latin typeface="Times New Roman" pitchFamily="18" charset="0"/>
                <a:cs typeface="Times New Roman" pitchFamily="18" charset="0"/>
              </a:rPr>
              <a:t>AD8232 ECG Sensors:</a:t>
            </a:r>
          </a:p>
        </p:txBody>
      </p:sp>
      <p:sp>
        <p:nvSpPr>
          <p:cNvPr id="5" name="Rectangle 4"/>
          <p:cNvSpPr/>
          <p:nvPr/>
        </p:nvSpPr>
        <p:spPr>
          <a:xfrm>
            <a:off x="955040" y="762000"/>
            <a:ext cx="9804400" cy="3046988"/>
          </a:xfrm>
          <a:prstGeom prst="rect">
            <a:avLst/>
          </a:prstGeom>
        </p:spPr>
        <p:txBody>
          <a:bodyPr wrap="square">
            <a:spAutoFit/>
          </a:bodyPr>
          <a:lstStyle/>
          <a:p>
            <a:pPr algn="just">
              <a:buFont typeface="Wingdings" pitchFamily="2" charset="2"/>
              <a:buChar char="Ø"/>
            </a:pPr>
            <a:r>
              <a:rPr lang="en-US" sz="2400" dirty="0">
                <a:latin typeface="Times New Roman" pitchFamily="18" charset="0"/>
                <a:cs typeface="Times New Roman" pitchFamily="18" charset="0"/>
              </a:rPr>
              <a:t>	This sensor is a cost-effective board used to measure the electrical activity of the heart. This electrical activity can be charted as an ECG or Electrocardiogram and output as an analog reading.</a:t>
            </a:r>
          </a:p>
          <a:p>
            <a:pPr algn="just">
              <a:buFont typeface="Wingdings" pitchFamily="2" charset="2"/>
              <a:buChar char="Ø"/>
            </a:pPr>
            <a:endParaRPr lang="en-US" sz="2400" dirty="0">
              <a:latin typeface="Times New Roman" pitchFamily="18" charset="0"/>
              <a:cs typeface="Times New Roman" pitchFamily="18" charset="0"/>
            </a:endParaRPr>
          </a:p>
          <a:p>
            <a:pPr algn="just">
              <a:buFont typeface="Wingdings" pitchFamily="2" charset="2"/>
              <a:buChar char="Ø"/>
            </a:pPr>
            <a:r>
              <a:rPr lang="en-US" sz="2400" dirty="0">
                <a:latin typeface="Times New Roman" pitchFamily="18" charset="0"/>
                <a:cs typeface="Times New Roman" pitchFamily="18" charset="0"/>
              </a:rPr>
              <a:t>	The AD8232 is an integrated signal conditioning block for ECG and other biopotential. It is designed to extract, amplify, and filter small biopotential signals in the presence of noisy conditions,such as those created by  motion or remote electrode placement. </a:t>
            </a:r>
          </a:p>
        </p:txBody>
      </p:sp>
      <p:pic>
        <p:nvPicPr>
          <p:cNvPr id="3074" name="Picture 2"/>
          <p:cNvPicPr>
            <a:picLocks noChangeAspect="1" noChangeArrowheads="1"/>
          </p:cNvPicPr>
          <p:nvPr/>
        </p:nvPicPr>
        <p:blipFill>
          <a:blip r:embed="rId2"/>
          <a:srcRect/>
          <a:stretch>
            <a:fillRect/>
          </a:stretch>
        </p:blipFill>
        <p:spPr bwMode="auto">
          <a:xfrm>
            <a:off x="3281680" y="3789680"/>
            <a:ext cx="5506720" cy="2286000"/>
          </a:xfrm>
          <a:prstGeom prst="rect">
            <a:avLst/>
          </a:prstGeom>
          <a:noFill/>
          <a:ln w="9525">
            <a:noFill/>
            <a:miter lim="800000"/>
            <a:headEnd/>
            <a:tailEnd/>
          </a:ln>
          <a:effectLst/>
        </p:spPr>
      </p:pic>
      <p:sp>
        <p:nvSpPr>
          <p:cNvPr id="9" name="TextBox 8"/>
          <p:cNvSpPr txBox="1"/>
          <p:nvPr/>
        </p:nvSpPr>
        <p:spPr>
          <a:xfrm>
            <a:off x="4561840" y="6167120"/>
            <a:ext cx="4467890" cy="369332"/>
          </a:xfrm>
          <a:prstGeom prst="rect">
            <a:avLst/>
          </a:prstGeom>
          <a:noFill/>
        </p:spPr>
        <p:txBody>
          <a:bodyPr wrap="none" rtlCol="0">
            <a:spAutoFit/>
          </a:bodyPr>
          <a:lstStyle/>
          <a:p>
            <a:r>
              <a:rPr lang="en-US" dirty="0">
                <a:latin typeface="Times New Roman" pitchFamily="18" charset="0"/>
                <a:cs typeface="Times New Roman" pitchFamily="18" charset="0"/>
              </a:rPr>
              <a:t>Fig2:AD8232 ECG sensor ,cable &amp; electrodes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D418ED-E5A5-49A8-A52C-C3CB308080EA}" type="datetime1">
              <a:rPr lang="en-IN" smtClean="0">
                <a:latin typeface="Times New Roman" pitchFamily="18" charset="0"/>
                <a:cs typeface="Times New Roman" pitchFamily="18" charset="0"/>
              </a:rPr>
              <a:pPr/>
              <a:t>04-12-2024</a:t>
            </a:fld>
            <a:endParaRPr lang="en-IN"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CAB082C7-C37D-4F73-A4D0-1D7EBDFF54B7}" type="slidenum">
              <a:rPr lang="en-IN" smtClean="0">
                <a:latin typeface="Times New Roman" pitchFamily="18" charset="0"/>
                <a:cs typeface="Times New Roman" pitchFamily="18" charset="0"/>
              </a:rPr>
              <a:pPr/>
              <a:t>13</a:t>
            </a:fld>
            <a:endParaRPr lang="en-IN" dirty="0">
              <a:latin typeface="Times New Roman" pitchFamily="18" charset="0"/>
              <a:cs typeface="Times New Roman" pitchFamily="18" charset="0"/>
            </a:endParaRPr>
          </a:p>
        </p:txBody>
      </p:sp>
      <p:sp>
        <p:nvSpPr>
          <p:cNvPr id="4" name="Rectangle 3"/>
          <p:cNvSpPr/>
          <p:nvPr/>
        </p:nvSpPr>
        <p:spPr>
          <a:xfrm>
            <a:off x="457200" y="274320"/>
            <a:ext cx="6384293" cy="584775"/>
          </a:xfrm>
          <a:prstGeom prst="rect">
            <a:avLst/>
          </a:prstGeom>
        </p:spPr>
        <p:txBody>
          <a:bodyPr wrap="square">
            <a:spAutoFit/>
          </a:bodyPr>
          <a:lstStyle/>
          <a:p>
            <a:r>
              <a:rPr lang="en-US" sz="3200" b="1" dirty="0">
                <a:latin typeface="Times New Roman" pitchFamily="18" charset="0"/>
                <a:cs typeface="Times New Roman" pitchFamily="18" charset="0"/>
              </a:rPr>
              <a:t>Arduino UNO:</a:t>
            </a:r>
          </a:p>
        </p:txBody>
      </p:sp>
      <p:sp>
        <p:nvSpPr>
          <p:cNvPr id="5" name="Rectangle 4"/>
          <p:cNvSpPr/>
          <p:nvPr/>
        </p:nvSpPr>
        <p:spPr>
          <a:xfrm>
            <a:off x="670560" y="1016000"/>
            <a:ext cx="10190480" cy="1938992"/>
          </a:xfrm>
          <a:prstGeom prst="rect">
            <a:avLst/>
          </a:prstGeom>
        </p:spPr>
        <p:txBody>
          <a:bodyPr wrap="square">
            <a:spAutoFit/>
          </a:bodyPr>
          <a:lstStyle/>
          <a:p>
            <a:pPr>
              <a:buFont typeface="Wingdings" pitchFamily="2" charset="2"/>
              <a:buChar char="Ø"/>
            </a:pPr>
            <a:r>
              <a:rPr lang="en-US" sz="2400" dirty="0">
                <a:latin typeface="Times New Roman" pitchFamily="18" charset="0"/>
                <a:cs typeface="Times New Roman" pitchFamily="18" charset="0"/>
              </a:rPr>
              <a:t>	The Arduino Uno is a micro controller board which has ATmega328 from the AVR family. There are 14 digital input/output pins, 6 Analog pins and 16MHz ceramic resonator.</a:t>
            </a:r>
          </a:p>
          <a:p>
            <a:pPr>
              <a:buFont typeface="Wingdings" pitchFamily="2" charset="2"/>
              <a:buChar char="Ø"/>
            </a:pPr>
            <a:r>
              <a:rPr lang="en-US" sz="2400" dirty="0">
                <a:latin typeface="Times New Roman" pitchFamily="18" charset="0"/>
                <a:cs typeface="Times New Roman" pitchFamily="18" charset="0"/>
              </a:rPr>
              <a:t>	USB connection, power jack and also a reset button is used. Its software is supported by a number of libraries that makes the programming easier.</a:t>
            </a:r>
          </a:p>
        </p:txBody>
      </p:sp>
      <p:pic>
        <p:nvPicPr>
          <p:cNvPr id="4098" name="Picture 2"/>
          <p:cNvPicPr>
            <a:picLocks noChangeAspect="1" noChangeArrowheads="1"/>
          </p:cNvPicPr>
          <p:nvPr/>
        </p:nvPicPr>
        <p:blipFill>
          <a:blip r:embed="rId2"/>
          <a:srcRect/>
          <a:stretch>
            <a:fillRect/>
          </a:stretch>
        </p:blipFill>
        <p:spPr bwMode="auto">
          <a:xfrm>
            <a:off x="3387450" y="2844800"/>
            <a:ext cx="4740550" cy="3078480"/>
          </a:xfrm>
          <a:prstGeom prst="rect">
            <a:avLst/>
          </a:prstGeom>
          <a:noFill/>
          <a:ln w="9525">
            <a:noFill/>
            <a:miter lim="800000"/>
            <a:headEnd/>
            <a:tailEnd/>
          </a:ln>
          <a:effectLst/>
        </p:spPr>
      </p:pic>
      <p:sp>
        <p:nvSpPr>
          <p:cNvPr id="7" name="TextBox 6"/>
          <p:cNvSpPr txBox="1"/>
          <p:nvPr/>
        </p:nvSpPr>
        <p:spPr>
          <a:xfrm>
            <a:off x="4947920" y="5781040"/>
            <a:ext cx="2480166" cy="369332"/>
          </a:xfrm>
          <a:prstGeom prst="rect">
            <a:avLst/>
          </a:prstGeom>
          <a:noFill/>
        </p:spPr>
        <p:txBody>
          <a:bodyPr wrap="none" rtlCol="0">
            <a:spAutoFit/>
          </a:bodyPr>
          <a:lstStyle/>
          <a:p>
            <a:r>
              <a:rPr lang="en-US" dirty="0">
                <a:latin typeface="Times New Roman" pitchFamily="18" charset="0"/>
                <a:cs typeface="Times New Roman" pitchFamily="18" charset="0"/>
              </a:rPr>
              <a:t>Fig3:Arduino Uno board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D418ED-E5A5-49A8-A52C-C3CB308080EA}" type="datetime1">
              <a:rPr lang="en-IN" smtClean="0">
                <a:latin typeface="Times New Roman" pitchFamily="18" charset="0"/>
                <a:cs typeface="Times New Roman" pitchFamily="18" charset="0"/>
              </a:rPr>
              <a:pPr/>
              <a:t>04-12-2024</a:t>
            </a:fld>
            <a:endParaRPr lang="en-IN"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CAB082C7-C37D-4F73-A4D0-1D7EBDFF54B7}" type="slidenum">
              <a:rPr lang="en-IN" smtClean="0">
                <a:latin typeface="Times New Roman" pitchFamily="18" charset="0"/>
                <a:cs typeface="Times New Roman" pitchFamily="18" charset="0"/>
              </a:rPr>
              <a:pPr/>
              <a:t>14</a:t>
            </a:fld>
            <a:endParaRPr lang="en-IN" dirty="0">
              <a:latin typeface="Times New Roman" pitchFamily="18" charset="0"/>
              <a:cs typeface="Times New Roman" pitchFamily="18" charset="0"/>
            </a:endParaRPr>
          </a:p>
        </p:txBody>
      </p:sp>
      <p:sp>
        <p:nvSpPr>
          <p:cNvPr id="5" name="Rectangle 4"/>
          <p:cNvSpPr/>
          <p:nvPr/>
        </p:nvSpPr>
        <p:spPr>
          <a:xfrm rot="10800000" flipV="1">
            <a:off x="375920" y="2330967"/>
            <a:ext cx="11165840" cy="461665"/>
          </a:xfrm>
          <a:prstGeom prst="rect">
            <a:avLst/>
          </a:prstGeom>
        </p:spPr>
        <p:txBody>
          <a:bodyPr wrap="square">
            <a:spAutoFit/>
          </a:bodyPr>
          <a:lstStyle/>
          <a:p>
            <a:pPr algn="just"/>
            <a:r>
              <a:rPr lang="en-US" sz="2400" dirty="0">
                <a:latin typeface="Times New Roman" pitchFamily="18" charset="0"/>
                <a:cs typeface="Times New Roman" pitchFamily="18" charset="0"/>
              </a:rPr>
              <a:t>	 </a:t>
            </a:r>
            <a:r>
              <a:rPr lang="en-IN" sz="2400" dirty="0">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p:sp>
        <p:nvSpPr>
          <p:cNvPr id="6" name="Rectangle 5"/>
          <p:cNvSpPr/>
          <p:nvPr/>
        </p:nvSpPr>
        <p:spPr>
          <a:xfrm rot="10800000" flipV="1">
            <a:off x="457200" y="261611"/>
            <a:ext cx="7559040" cy="584775"/>
          </a:xfrm>
          <a:prstGeom prst="rect">
            <a:avLst/>
          </a:prstGeom>
        </p:spPr>
        <p:txBody>
          <a:bodyPr wrap="square">
            <a:spAutoFit/>
          </a:bodyPr>
          <a:lstStyle/>
          <a:p>
            <a:r>
              <a:rPr lang="en-US" sz="3200" b="1" dirty="0">
                <a:latin typeface="Times New Roman" pitchFamily="18" charset="0"/>
                <a:cs typeface="Times New Roman" pitchFamily="18" charset="0"/>
              </a:rPr>
              <a:t>APR33A3 Voice module:</a:t>
            </a:r>
          </a:p>
        </p:txBody>
      </p:sp>
      <p:sp>
        <p:nvSpPr>
          <p:cNvPr id="7" name="Rectangle 6"/>
          <p:cNvSpPr/>
          <p:nvPr/>
        </p:nvSpPr>
        <p:spPr>
          <a:xfrm>
            <a:off x="406400" y="1117600"/>
            <a:ext cx="10901680" cy="1200329"/>
          </a:xfrm>
          <a:prstGeom prst="rect">
            <a:avLst/>
          </a:prstGeom>
        </p:spPr>
        <p:txBody>
          <a:bodyPr wrap="square">
            <a:spAutoFit/>
          </a:bodyPr>
          <a:lstStyle/>
          <a:p>
            <a:pPr algn="just">
              <a:buFont typeface="Wingdings" pitchFamily="2" charset="2"/>
              <a:buChar char="Ø"/>
            </a:pPr>
            <a:r>
              <a:rPr lang="en-US" sz="2400" dirty="0">
                <a:latin typeface="Times New Roman" pitchFamily="18" charset="0"/>
                <a:cs typeface="Times New Roman" pitchFamily="18" charset="0"/>
              </a:rPr>
              <a:t>	Total 11 minutes of recording time each channel(M0toM7) having 1.3 minutes of recording time.</a:t>
            </a:r>
          </a:p>
          <a:p>
            <a:pPr algn="just">
              <a:buFont typeface="Wingdings" pitchFamily="2" charset="2"/>
              <a:buChar char="Ø"/>
            </a:pPr>
            <a:r>
              <a:rPr lang="en-US" sz="2400" dirty="0">
                <a:latin typeface="Times New Roman" pitchFamily="18" charset="0"/>
                <a:cs typeface="Times New Roman" pitchFamily="18" charset="0"/>
              </a:rPr>
              <a:t>	Singlechip ,high quality voice recording and  play back solution,low cost.</a:t>
            </a:r>
          </a:p>
        </p:txBody>
      </p:sp>
      <p:sp>
        <p:nvSpPr>
          <p:cNvPr id="9" name="Rectangle 8"/>
          <p:cNvSpPr/>
          <p:nvPr/>
        </p:nvSpPr>
        <p:spPr>
          <a:xfrm rot="10800000" flipV="1">
            <a:off x="548640" y="4345578"/>
            <a:ext cx="10678160" cy="461665"/>
          </a:xfrm>
          <a:prstGeom prst="rect">
            <a:avLst/>
          </a:prstGeom>
        </p:spPr>
        <p:txBody>
          <a:bodyPr wrap="square">
            <a:spAutoFit/>
          </a:bodyPr>
          <a:lstStyle/>
          <a:p>
            <a:pPr algn="just"/>
            <a:r>
              <a:rPr lang="en-US" sz="2400" dirty="0">
                <a:latin typeface="Times New Roman" pitchFamily="18" charset="0"/>
                <a:cs typeface="Times New Roman" pitchFamily="18" charset="0"/>
              </a:rPr>
              <a:t>	</a:t>
            </a:r>
          </a:p>
        </p:txBody>
      </p:sp>
      <p:sp>
        <p:nvSpPr>
          <p:cNvPr id="10" name="Rectangle 9"/>
          <p:cNvSpPr/>
          <p:nvPr/>
        </p:nvSpPr>
        <p:spPr>
          <a:xfrm>
            <a:off x="386080" y="2326640"/>
            <a:ext cx="10647680" cy="830997"/>
          </a:xfrm>
          <a:prstGeom prst="rect">
            <a:avLst/>
          </a:prstGeom>
        </p:spPr>
        <p:txBody>
          <a:bodyPr wrap="square">
            <a:spAutoFit/>
          </a:bodyPr>
          <a:lstStyle/>
          <a:p>
            <a:pPr algn="just">
              <a:buFont typeface="Wingdings" pitchFamily="2" charset="2"/>
              <a:buChar char="Ø"/>
            </a:pPr>
            <a:r>
              <a:rPr lang="en-US" sz="2400" dirty="0">
                <a:latin typeface="Times New Roman" pitchFamily="18" charset="0"/>
                <a:cs typeface="Times New Roman" pitchFamily="18" charset="0"/>
              </a:rPr>
              <a:t>	When the system detects any abnormal condition, it will give the voice alert through speaker.</a:t>
            </a:r>
          </a:p>
        </p:txBody>
      </p:sp>
      <p:pic>
        <p:nvPicPr>
          <p:cNvPr id="2051" name="Picture 3"/>
          <p:cNvPicPr>
            <a:picLocks noChangeAspect="1" noChangeArrowheads="1"/>
          </p:cNvPicPr>
          <p:nvPr/>
        </p:nvPicPr>
        <p:blipFill>
          <a:blip r:embed="rId2" cstate="print"/>
          <a:srcRect/>
          <a:stretch>
            <a:fillRect/>
          </a:stretch>
        </p:blipFill>
        <p:spPr bwMode="auto">
          <a:xfrm>
            <a:off x="3938905" y="2844800"/>
            <a:ext cx="3477895" cy="2824480"/>
          </a:xfrm>
          <a:prstGeom prst="rect">
            <a:avLst/>
          </a:prstGeom>
          <a:noFill/>
          <a:ln w="9525">
            <a:noFill/>
            <a:miter lim="800000"/>
            <a:headEnd/>
            <a:tailEnd/>
          </a:ln>
          <a:effectLst/>
        </p:spPr>
      </p:pic>
      <p:sp>
        <p:nvSpPr>
          <p:cNvPr id="11" name="TextBox 10"/>
          <p:cNvSpPr txBox="1"/>
          <p:nvPr/>
        </p:nvSpPr>
        <p:spPr>
          <a:xfrm>
            <a:off x="4551680" y="5669280"/>
            <a:ext cx="2806666" cy="646331"/>
          </a:xfrm>
          <a:prstGeom prst="rect">
            <a:avLst/>
          </a:prstGeom>
          <a:noFill/>
        </p:spPr>
        <p:txBody>
          <a:bodyPr wrap="square" rtlCol="0">
            <a:spAutoFit/>
          </a:bodyPr>
          <a:lstStyle/>
          <a:p>
            <a:r>
              <a:rPr lang="en-US" dirty="0">
                <a:latin typeface="Times New Roman" pitchFamily="18" charset="0"/>
                <a:cs typeface="Times New Roman" pitchFamily="18" charset="0"/>
              </a:rPr>
              <a:t>Fig4:APR33A3 voice module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D418ED-E5A5-49A8-A52C-C3CB308080EA}" type="datetime1">
              <a:rPr lang="en-IN" smtClean="0">
                <a:latin typeface="Times New Roman" pitchFamily="18" charset="0"/>
                <a:cs typeface="Times New Roman" pitchFamily="18" charset="0"/>
              </a:rPr>
              <a:pPr/>
              <a:t>04-12-2024</a:t>
            </a:fld>
            <a:endParaRPr lang="en-IN"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CAB082C7-C37D-4F73-A4D0-1D7EBDFF54B7}" type="slidenum">
              <a:rPr lang="en-IN" smtClean="0">
                <a:latin typeface="Times New Roman" pitchFamily="18" charset="0"/>
                <a:cs typeface="Times New Roman" pitchFamily="18" charset="0"/>
              </a:rPr>
              <a:pPr/>
              <a:t>15</a:t>
            </a:fld>
            <a:endParaRPr lang="en-IN" dirty="0">
              <a:latin typeface="Times New Roman" pitchFamily="18" charset="0"/>
              <a:cs typeface="Times New Roman" pitchFamily="18" charset="0"/>
            </a:endParaRPr>
          </a:p>
        </p:txBody>
      </p:sp>
      <p:sp>
        <p:nvSpPr>
          <p:cNvPr id="6" name="Rectangle 5"/>
          <p:cNvSpPr/>
          <p:nvPr/>
        </p:nvSpPr>
        <p:spPr>
          <a:xfrm>
            <a:off x="233680" y="294640"/>
            <a:ext cx="6248805" cy="584775"/>
          </a:xfrm>
          <a:prstGeom prst="rect">
            <a:avLst/>
          </a:prstGeom>
        </p:spPr>
        <p:txBody>
          <a:bodyPr wrap="square">
            <a:spAutoFit/>
          </a:bodyPr>
          <a:lstStyle/>
          <a:p>
            <a:r>
              <a:rPr lang="en-US" sz="3200" b="1" dirty="0">
                <a:latin typeface="Times New Roman" pitchFamily="18" charset="0"/>
                <a:cs typeface="Times New Roman" pitchFamily="18" charset="0"/>
              </a:rPr>
              <a:t>GSM</a:t>
            </a:r>
            <a:r>
              <a:rPr lang="en-US" sz="3200" dirty="0">
                <a:latin typeface="Times New Roman" pitchFamily="18" charset="0"/>
                <a:cs typeface="Times New Roman" pitchFamily="18" charset="0"/>
              </a:rPr>
              <a:t>:</a:t>
            </a:r>
          </a:p>
        </p:txBody>
      </p:sp>
      <p:sp>
        <p:nvSpPr>
          <p:cNvPr id="8" name="Rectangle 7"/>
          <p:cNvSpPr/>
          <p:nvPr/>
        </p:nvSpPr>
        <p:spPr>
          <a:xfrm>
            <a:off x="579120" y="1026160"/>
            <a:ext cx="11379200" cy="830997"/>
          </a:xfrm>
          <a:prstGeom prst="rect">
            <a:avLst/>
          </a:prstGeom>
        </p:spPr>
        <p:txBody>
          <a:bodyPr wrap="square">
            <a:spAutoFit/>
          </a:bodyPr>
          <a:lstStyle/>
          <a:p>
            <a:pPr lvl="1" algn="just">
              <a:buFont typeface="Arial" pitchFamily="34" charset="0"/>
              <a:buChar char="•"/>
            </a:pPr>
            <a:endParaRPr lang="en-US" sz="2400" dirty="0">
              <a:latin typeface="Times New Roman" pitchFamily="18" charset="0"/>
              <a:cs typeface="Times New Roman" pitchFamily="18" charset="0"/>
            </a:endParaRPr>
          </a:p>
          <a:p>
            <a:pPr lvl="1" algn="just"/>
            <a:endParaRPr lang="en-US" sz="2400" dirty="0">
              <a:latin typeface="Times New Roman" pitchFamily="18" charset="0"/>
              <a:cs typeface="Times New Roman" pitchFamily="18" charset="0"/>
            </a:endParaRPr>
          </a:p>
        </p:txBody>
      </p:sp>
      <p:sp>
        <p:nvSpPr>
          <p:cNvPr id="9" name="Rectangle 8"/>
          <p:cNvSpPr/>
          <p:nvPr/>
        </p:nvSpPr>
        <p:spPr>
          <a:xfrm>
            <a:off x="782320" y="985521"/>
            <a:ext cx="9987280" cy="1938992"/>
          </a:xfrm>
          <a:prstGeom prst="rect">
            <a:avLst/>
          </a:prstGeom>
        </p:spPr>
        <p:txBody>
          <a:bodyPr wrap="square">
            <a:spAutoFit/>
          </a:bodyPr>
          <a:lstStyle/>
          <a:p>
            <a:pPr>
              <a:buFont typeface="Wingdings" pitchFamily="2" charset="2"/>
              <a:buChar char="Ø"/>
            </a:pPr>
            <a:r>
              <a:rPr lang="en-US" sz="2400" dirty="0">
                <a:latin typeface="Times New Roman" pitchFamily="18" charset="0"/>
                <a:cs typeface="Times New Roman" pitchFamily="18" charset="0"/>
              </a:rPr>
              <a:t>	GSM is a mobile communication modem; it is stands for global system for mobile communication (GSM).</a:t>
            </a:r>
          </a:p>
          <a:p>
            <a:pPr marL="0" lvl="1">
              <a:buFont typeface="Wingdings" pitchFamily="2" charset="2"/>
              <a:buChar char="Ø"/>
            </a:pPr>
            <a:r>
              <a:rPr lang="en-US" sz="2400" dirty="0">
                <a:latin typeface="Times New Roman" pitchFamily="18" charset="0"/>
                <a:cs typeface="Times New Roman" pitchFamily="18" charset="0"/>
              </a:rPr>
              <a:t>	When the system detects any abnormal condition, it will send the alert SMS to the predefine mobile number via GSM.</a:t>
            </a:r>
          </a:p>
          <a:p>
            <a:endParaRPr lang="en-US" sz="2400" dirty="0">
              <a:latin typeface="Times New Roman" pitchFamily="18" charset="0"/>
              <a:cs typeface="Times New Roman" pitchFamily="18" charset="0"/>
            </a:endParaRPr>
          </a:p>
        </p:txBody>
      </p:sp>
      <p:pic>
        <p:nvPicPr>
          <p:cNvPr id="6147" name="Picture 3"/>
          <p:cNvPicPr>
            <a:picLocks noChangeAspect="1" noChangeArrowheads="1"/>
          </p:cNvPicPr>
          <p:nvPr/>
        </p:nvPicPr>
        <p:blipFill>
          <a:blip r:embed="rId2"/>
          <a:srcRect/>
          <a:stretch>
            <a:fillRect/>
          </a:stretch>
        </p:blipFill>
        <p:spPr bwMode="auto">
          <a:xfrm>
            <a:off x="4475480" y="2871469"/>
            <a:ext cx="4191000" cy="2645411"/>
          </a:xfrm>
          <a:prstGeom prst="rect">
            <a:avLst/>
          </a:prstGeom>
          <a:noFill/>
          <a:ln w="9525">
            <a:noFill/>
            <a:miter lim="800000"/>
            <a:headEnd/>
            <a:tailEnd/>
          </a:ln>
          <a:effectLst/>
        </p:spPr>
      </p:pic>
      <p:sp>
        <p:nvSpPr>
          <p:cNvPr id="10" name="TextBox 9"/>
          <p:cNvSpPr txBox="1"/>
          <p:nvPr/>
        </p:nvSpPr>
        <p:spPr>
          <a:xfrm>
            <a:off x="5872480" y="5527040"/>
            <a:ext cx="2367280" cy="369332"/>
          </a:xfrm>
          <a:prstGeom prst="rect">
            <a:avLst/>
          </a:prstGeom>
          <a:noFill/>
        </p:spPr>
        <p:txBody>
          <a:bodyPr wrap="square" rtlCol="0">
            <a:spAutoFit/>
          </a:bodyPr>
          <a:lstStyle/>
          <a:p>
            <a:r>
              <a:rPr lang="en-US" dirty="0">
                <a:latin typeface="Times New Roman" pitchFamily="18" charset="0"/>
                <a:cs typeface="Times New Roman" pitchFamily="18" charset="0"/>
              </a:rPr>
              <a:t>Fig5:GSM module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D418ED-E5A5-49A8-A52C-C3CB308080EA}" type="datetime1">
              <a:rPr lang="en-IN" smtClean="0">
                <a:latin typeface="Times New Roman" pitchFamily="18" charset="0"/>
                <a:cs typeface="Times New Roman" pitchFamily="18" charset="0"/>
              </a:rPr>
              <a:pPr/>
              <a:t>04-12-2024</a:t>
            </a:fld>
            <a:endParaRPr lang="en-IN"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CAB082C7-C37D-4F73-A4D0-1D7EBDFF54B7}" type="slidenum">
              <a:rPr lang="en-IN" smtClean="0">
                <a:latin typeface="Times New Roman" pitchFamily="18" charset="0"/>
                <a:cs typeface="Times New Roman" pitchFamily="18" charset="0"/>
              </a:rPr>
              <a:pPr/>
              <a:t>16</a:t>
            </a:fld>
            <a:endParaRPr lang="en-IN" dirty="0">
              <a:latin typeface="Times New Roman" pitchFamily="18" charset="0"/>
              <a:cs typeface="Times New Roman" pitchFamily="18" charset="0"/>
            </a:endParaRPr>
          </a:p>
        </p:txBody>
      </p:sp>
      <p:sp>
        <p:nvSpPr>
          <p:cNvPr id="4" name="Rectangle 3"/>
          <p:cNvSpPr/>
          <p:nvPr/>
        </p:nvSpPr>
        <p:spPr>
          <a:xfrm>
            <a:off x="243840" y="254000"/>
            <a:ext cx="7053214" cy="1077218"/>
          </a:xfrm>
          <a:prstGeom prst="rect">
            <a:avLst/>
          </a:prstGeom>
        </p:spPr>
        <p:txBody>
          <a:bodyPr wrap="square">
            <a:spAutoFit/>
          </a:bodyPr>
          <a:lstStyle/>
          <a:p>
            <a:r>
              <a:rPr lang="en-US" sz="3200" b="1" dirty="0">
                <a:latin typeface="Times New Roman" pitchFamily="18" charset="0"/>
                <a:cs typeface="Times New Roman" pitchFamily="18" charset="0"/>
              </a:rPr>
              <a:t>ESP8266 WI-FI Module:</a:t>
            </a:r>
          </a:p>
          <a:p>
            <a:endParaRPr lang="en-US" sz="3200" dirty="0">
              <a:latin typeface="Times New Roman" pitchFamily="18" charset="0"/>
              <a:cs typeface="Times New Roman" pitchFamily="18" charset="0"/>
            </a:endParaRPr>
          </a:p>
        </p:txBody>
      </p:sp>
      <p:sp>
        <p:nvSpPr>
          <p:cNvPr id="5" name="Rectangle 4"/>
          <p:cNvSpPr/>
          <p:nvPr/>
        </p:nvSpPr>
        <p:spPr>
          <a:xfrm>
            <a:off x="518160" y="1066800"/>
            <a:ext cx="10861040" cy="830997"/>
          </a:xfrm>
          <a:prstGeom prst="rect">
            <a:avLst/>
          </a:prstGeom>
        </p:spPr>
        <p:txBody>
          <a:bodyPr wrap="square">
            <a:spAutoFit/>
          </a:bodyPr>
          <a:lstStyle/>
          <a:p>
            <a:pPr>
              <a:buFont typeface="Wingdings" pitchFamily="2" charset="2"/>
              <a:buChar char="Ø"/>
            </a:pPr>
            <a:r>
              <a:rPr lang="en-US" sz="2400" dirty="0">
                <a:latin typeface="Times New Roman" pitchFamily="18" charset="0"/>
                <a:cs typeface="Times New Roman" pitchFamily="18" charset="0"/>
              </a:rPr>
              <a:t>	The ESP8266 Wi-Fi Module is a self-contained SOC with integrated TCP/IP protocol stack that can give any microcontroller access to your Wi-Fi network.</a:t>
            </a:r>
          </a:p>
        </p:txBody>
      </p:sp>
      <p:sp>
        <p:nvSpPr>
          <p:cNvPr id="6" name="Rectangle 5"/>
          <p:cNvSpPr/>
          <p:nvPr/>
        </p:nvSpPr>
        <p:spPr>
          <a:xfrm>
            <a:off x="528320" y="1950721"/>
            <a:ext cx="10434320" cy="830997"/>
          </a:xfrm>
          <a:prstGeom prst="rect">
            <a:avLst/>
          </a:prstGeom>
        </p:spPr>
        <p:txBody>
          <a:bodyPr wrap="square">
            <a:spAutoFit/>
          </a:bodyPr>
          <a:lstStyle/>
          <a:p>
            <a:pPr>
              <a:buFont typeface="Wingdings" pitchFamily="2" charset="2"/>
              <a:buChar char="Ø"/>
            </a:pPr>
            <a:r>
              <a:rPr lang="en-US" sz="2400" dirty="0">
                <a:latin typeface="Times New Roman" pitchFamily="18" charset="0"/>
                <a:cs typeface="Times New Roman" pitchFamily="18" charset="0"/>
              </a:rPr>
              <a:t>	The ESP8266 module is an extremely cost effective board with a huge, and ever growing, community.</a:t>
            </a:r>
          </a:p>
        </p:txBody>
      </p:sp>
      <p:pic>
        <p:nvPicPr>
          <p:cNvPr id="3076" name="Picture 4"/>
          <p:cNvPicPr>
            <a:picLocks noChangeAspect="1" noChangeArrowheads="1"/>
          </p:cNvPicPr>
          <p:nvPr/>
        </p:nvPicPr>
        <p:blipFill>
          <a:blip r:embed="rId2" cstate="print"/>
          <a:srcRect/>
          <a:stretch>
            <a:fillRect/>
          </a:stretch>
        </p:blipFill>
        <p:spPr bwMode="auto">
          <a:xfrm>
            <a:off x="4892041" y="2621280"/>
            <a:ext cx="3662679" cy="3180080"/>
          </a:xfrm>
          <a:prstGeom prst="rect">
            <a:avLst/>
          </a:prstGeom>
          <a:noFill/>
          <a:ln w="9525">
            <a:noFill/>
            <a:miter lim="800000"/>
            <a:headEnd/>
            <a:tailEnd/>
          </a:ln>
          <a:effectLst/>
        </p:spPr>
      </p:pic>
      <p:sp>
        <p:nvSpPr>
          <p:cNvPr id="8" name="TextBox 7"/>
          <p:cNvSpPr txBox="1"/>
          <p:nvPr/>
        </p:nvSpPr>
        <p:spPr>
          <a:xfrm>
            <a:off x="6624320" y="5628640"/>
            <a:ext cx="2893803" cy="369332"/>
          </a:xfrm>
          <a:prstGeom prst="rect">
            <a:avLst/>
          </a:prstGeom>
          <a:noFill/>
        </p:spPr>
        <p:txBody>
          <a:bodyPr wrap="square" rtlCol="0">
            <a:spAutoFit/>
          </a:bodyPr>
          <a:lstStyle/>
          <a:p>
            <a:r>
              <a:rPr lang="en-US" dirty="0">
                <a:latin typeface="Times New Roman" pitchFamily="18" charset="0"/>
                <a:cs typeface="Times New Roman" pitchFamily="18" charset="0"/>
              </a:rPr>
              <a:t>Fig6:ESP8266 wi-fi module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66510"/>
            <a:ext cx="2743200" cy="365125"/>
          </a:xfrm>
        </p:spPr>
        <p:txBody>
          <a:bodyPr/>
          <a:lstStyle/>
          <a:p>
            <a:fld id="{B0D418ED-E5A5-49A8-A52C-C3CB308080EA}" type="datetime1">
              <a:rPr lang="en-IN" smtClean="0">
                <a:latin typeface="Times New Roman" pitchFamily="18" charset="0"/>
                <a:cs typeface="Times New Roman" pitchFamily="18" charset="0"/>
              </a:rPr>
              <a:pPr/>
              <a:t>04-12-2024</a:t>
            </a:fld>
            <a:endParaRPr lang="en-IN"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a:xfrm>
            <a:off x="8610600" y="6366510"/>
            <a:ext cx="2743200" cy="365125"/>
          </a:xfrm>
        </p:spPr>
        <p:txBody>
          <a:bodyPr/>
          <a:lstStyle/>
          <a:p>
            <a:fld id="{CAB082C7-C37D-4F73-A4D0-1D7EBDFF54B7}" type="slidenum">
              <a:rPr lang="en-IN" smtClean="0">
                <a:latin typeface="Times New Roman" pitchFamily="18" charset="0"/>
                <a:cs typeface="Times New Roman" pitchFamily="18" charset="0"/>
              </a:rPr>
              <a:pPr/>
              <a:t>17</a:t>
            </a:fld>
            <a:endParaRPr lang="en-IN" dirty="0">
              <a:latin typeface="Times New Roman" pitchFamily="18" charset="0"/>
              <a:cs typeface="Times New Roman" pitchFamily="18" charset="0"/>
            </a:endParaRPr>
          </a:p>
        </p:txBody>
      </p:sp>
      <p:sp>
        <p:nvSpPr>
          <p:cNvPr id="4" name="Rectangle 3"/>
          <p:cNvSpPr/>
          <p:nvPr/>
        </p:nvSpPr>
        <p:spPr>
          <a:xfrm>
            <a:off x="436880" y="355600"/>
            <a:ext cx="6774169" cy="584775"/>
          </a:xfrm>
          <a:prstGeom prst="rect">
            <a:avLst/>
          </a:prstGeom>
        </p:spPr>
        <p:txBody>
          <a:bodyPr wrap="square">
            <a:spAutoFit/>
          </a:bodyPr>
          <a:lstStyle/>
          <a:p>
            <a:r>
              <a:rPr lang="en-IN" sz="3200" b="1" dirty="0">
                <a:latin typeface="Times New Roman" pitchFamily="18" charset="0"/>
                <a:cs typeface="Times New Roman" pitchFamily="18" charset="0"/>
              </a:rPr>
              <a:t>BLOCK DIAGRAM</a:t>
            </a:r>
          </a:p>
        </p:txBody>
      </p:sp>
      <p:pic>
        <p:nvPicPr>
          <p:cNvPr id="5122" name="Picture 2"/>
          <p:cNvPicPr>
            <a:picLocks noChangeAspect="1" noChangeArrowheads="1"/>
          </p:cNvPicPr>
          <p:nvPr/>
        </p:nvPicPr>
        <p:blipFill>
          <a:blip r:embed="rId2"/>
          <a:srcRect/>
          <a:stretch>
            <a:fillRect/>
          </a:stretch>
        </p:blipFill>
        <p:spPr bwMode="auto">
          <a:xfrm>
            <a:off x="1968500" y="1053783"/>
            <a:ext cx="8214304" cy="5286057"/>
          </a:xfrm>
          <a:prstGeom prst="rect">
            <a:avLst/>
          </a:prstGeom>
          <a:noFill/>
          <a:ln w="9525">
            <a:noFill/>
            <a:miter lim="800000"/>
            <a:headEnd/>
            <a:tailEnd/>
          </a:ln>
          <a:effectLst/>
        </p:spPr>
      </p:pic>
      <p:sp>
        <p:nvSpPr>
          <p:cNvPr id="6" name="TextBox 5"/>
          <p:cNvSpPr txBox="1"/>
          <p:nvPr/>
        </p:nvSpPr>
        <p:spPr>
          <a:xfrm>
            <a:off x="4470400" y="5892800"/>
            <a:ext cx="2359738" cy="369332"/>
          </a:xfrm>
          <a:prstGeom prst="rect">
            <a:avLst/>
          </a:prstGeom>
          <a:noFill/>
        </p:spPr>
        <p:txBody>
          <a:bodyPr wrap="square" rtlCol="0">
            <a:spAutoFit/>
          </a:bodyPr>
          <a:lstStyle/>
          <a:p>
            <a:r>
              <a:rPr lang="en-US" dirty="0">
                <a:latin typeface="Times New Roman" pitchFamily="18" charset="0"/>
                <a:cs typeface="Times New Roman" pitchFamily="18" charset="0"/>
              </a:rPr>
              <a:t>Fig7:Block diagram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D418ED-E5A5-49A8-A52C-C3CB308080EA}" type="datetime1">
              <a:rPr lang="en-IN" smtClean="0">
                <a:latin typeface="Times New Roman" pitchFamily="18" charset="0"/>
                <a:cs typeface="Times New Roman" pitchFamily="18" charset="0"/>
              </a:rPr>
              <a:pPr/>
              <a:t>04-12-2024</a:t>
            </a:fld>
            <a:endParaRPr lang="en-IN"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CAB082C7-C37D-4F73-A4D0-1D7EBDFF54B7}" type="slidenum">
              <a:rPr lang="en-IN" smtClean="0">
                <a:latin typeface="Times New Roman" pitchFamily="18" charset="0"/>
                <a:cs typeface="Times New Roman" pitchFamily="18" charset="0"/>
              </a:rPr>
              <a:pPr/>
              <a:t>18</a:t>
            </a:fld>
            <a:endParaRPr lang="en-IN" dirty="0">
              <a:latin typeface="Times New Roman" pitchFamily="18" charset="0"/>
              <a:cs typeface="Times New Roman" pitchFamily="18" charset="0"/>
            </a:endParaRPr>
          </a:p>
        </p:txBody>
      </p:sp>
      <p:sp>
        <p:nvSpPr>
          <p:cNvPr id="4" name="TextBox 3"/>
          <p:cNvSpPr txBox="1"/>
          <p:nvPr/>
        </p:nvSpPr>
        <p:spPr>
          <a:xfrm>
            <a:off x="142240" y="193040"/>
            <a:ext cx="4761424" cy="584775"/>
          </a:xfrm>
          <a:prstGeom prst="rect">
            <a:avLst/>
          </a:prstGeom>
          <a:noFill/>
        </p:spPr>
        <p:txBody>
          <a:bodyPr wrap="square" rtlCol="0">
            <a:spAutoFit/>
          </a:bodyPr>
          <a:lstStyle/>
          <a:p>
            <a:r>
              <a:rPr lang="en-IN" sz="3200" b="1" dirty="0">
                <a:latin typeface="Times New Roman" pitchFamily="18" charset="0"/>
                <a:cs typeface="Times New Roman" pitchFamily="18" charset="0"/>
              </a:rPr>
              <a:t>FLOW CHART</a:t>
            </a:r>
            <a:endParaRPr lang="en-US" sz="3200" b="1" dirty="0">
              <a:latin typeface="Times New Roman" pitchFamily="18" charset="0"/>
              <a:cs typeface="Times New Roman" pitchFamily="18" charset="0"/>
            </a:endParaRPr>
          </a:p>
        </p:txBody>
      </p:sp>
      <p:sp>
        <p:nvSpPr>
          <p:cNvPr id="5" name="TextBox 4"/>
          <p:cNvSpPr txBox="1"/>
          <p:nvPr/>
        </p:nvSpPr>
        <p:spPr>
          <a:xfrm>
            <a:off x="2296161" y="6136640"/>
            <a:ext cx="1960880" cy="369332"/>
          </a:xfrm>
          <a:prstGeom prst="rect">
            <a:avLst/>
          </a:prstGeom>
          <a:noFill/>
        </p:spPr>
        <p:txBody>
          <a:bodyPr wrap="square" rtlCol="0">
            <a:spAutoFit/>
          </a:bodyPr>
          <a:lstStyle/>
          <a:p>
            <a:r>
              <a:rPr lang="en-US" dirty="0">
                <a:latin typeface="Times New Roman" pitchFamily="18" charset="0"/>
                <a:cs typeface="Times New Roman" pitchFamily="18" charset="0"/>
              </a:rPr>
              <a:t>Fig8:Flow chart</a:t>
            </a:r>
          </a:p>
        </p:txBody>
      </p:sp>
      <p:sp>
        <p:nvSpPr>
          <p:cNvPr id="8" name="Oval 7"/>
          <p:cNvSpPr/>
          <p:nvPr/>
        </p:nvSpPr>
        <p:spPr>
          <a:xfrm>
            <a:off x="5425440" y="182880"/>
            <a:ext cx="2092960" cy="386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itchFamily="18" charset="0"/>
                <a:cs typeface="Times New Roman" pitchFamily="18" charset="0"/>
              </a:rPr>
              <a:t>start</a:t>
            </a:r>
            <a:endParaRPr lang="en-US" dirty="0">
              <a:latin typeface="Times New Roman" pitchFamily="18" charset="0"/>
              <a:cs typeface="Times New Roman" pitchFamily="18" charset="0"/>
            </a:endParaRPr>
          </a:p>
        </p:txBody>
      </p:sp>
      <p:sp>
        <p:nvSpPr>
          <p:cNvPr id="9" name="Rectangle 8"/>
          <p:cNvSpPr/>
          <p:nvPr/>
        </p:nvSpPr>
        <p:spPr>
          <a:xfrm>
            <a:off x="5506720" y="833120"/>
            <a:ext cx="2174240" cy="233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itchFamily="18" charset="0"/>
                <a:cs typeface="Times New Roman" pitchFamily="18" charset="0"/>
              </a:rPr>
              <a:t>Initialize System</a:t>
            </a:r>
            <a:endParaRPr lang="en-US" dirty="0">
              <a:latin typeface="Times New Roman" pitchFamily="18" charset="0"/>
              <a:cs typeface="Times New Roman" pitchFamily="18" charset="0"/>
            </a:endParaRPr>
          </a:p>
        </p:txBody>
      </p:sp>
      <p:sp>
        <p:nvSpPr>
          <p:cNvPr id="10" name="Rectangle 9"/>
          <p:cNvSpPr/>
          <p:nvPr/>
        </p:nvSpPr>
        <p:spPr>
          <a:xfrm>
            <a:off x="4622800" y="1290320"/>
            <a:ext cx="4135120" cy="25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itchFamily="18" charset="0"/>
                <a:cs typeface="Times New Roman" pitchFamily="18" charset="0"/>
              </a:rPr>
              <a:t>Power Supply Distributes Power</a:t>
            </a:r>
            <a:endParaRPr lang="en-US" dirty="0">
              <a:latin typeface="Times New Roman" pitchFamily="18" charset="0"/>
              <a:cs typeface="Times New Roman" pitchFamily="18" charset="0"/>
            </a:endParaRPr>
          </a:p>
        </p:txBody>
      </p:sp>
      <p:sp>
        <p:nvSpPr>
          <p:cNvPr id="11" name="Rectangle 10"/>
          <p:cNvSpPr/>
          <p:nvPr/>
        </p:nvSpPr>
        <p:spPr>
          <a:xfrm>
            <a:off x="4612640" y="1696720"/>
            <a:ext cx="4165600" cy="477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itchFamily="18" charset="0"/>
                <a:cs typeface="Times New Roman" pitchFamily="18" charset="0"/>
              </a:rPr>
              <a:t>Collect ECG Data &amp; send data to Arduino Uno</a:t>
            </a:r>
            <a:endParaRPr lang="en-US" dirty="0">
              <a:latin typeface="Times New Roman" pitchFamily="18" charset="0"/>
              <a:cs typeface="Times New Roman" pitchFamily="18" charset="0"/>
            </a:endParaRPr>
          </a:p>
        </p:txBody>
      </p:sp>
      <p:sp>
        <p:nvSpPr>
          <p:cNvPr id="13" name="Rectangle 12"/>
          <p:cNvSpPr/>
          <p:nvPr/>
        </p:nvSpPr>
        <p:spPr>
          <a:xfrm>
            <a:off x="4622800" y="2346960"/>
            <a:ext cx="4145280"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itchFamily="18" charset="0"/>
                <a:cs typeface="Times New Roman" pitchFamily="18" charset="0"/>
              </a:rPr>
              <a:t>Process ECG Data</a:t>
            </a:r>
            <a:endParaRPr lang="en-US" dirty="0">
              <a:latin typeface="Times New Roman" pitchFamily="18" charset="0"/>
              <a:cs typeface="Times New Roman" pitchFamily="18" charset="0"/>
            </a:endParaRPr>
          </a:p>
        </p:txBody>
      </p:sp>
      <p:sp>
        <p:nvSpPr>
          <p:cNvPr id="14" name="Diamond 13"/>
          <p:cNvSpPr/>
          <p:nvPr/>
        </p:nvSpPr>
        <p:spPr>
          <a:xfrm>
            <a:off x="5364480" y="2824480"/>
            <a:ext cx="2499360" cy="74168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itchFamily="18" charset="0"/>
                <a:cs typeface="Times New Roman" pitchFamily="18" charset="0"/>
              </a:rPr>
              <a:t>Abnormal ECG </a:t>
            </a:r>
            <a:endParaRPr lang="en-US" dirty="0">
              <a:latin typeface="Times New Roman" pitchFamily="18" charset="0"/>
              <a:cs typeface="Times New Roman" pitchFamily="18" charset="0"/>
            </a:endParaRPr>
          </a:p>
        </p:txBody>
      </p:sp>
      <p:sp>
        <p:nvSpPr>
          <p:cNvPr id="15" name="Rectangle 14"/>
          <p:cNvSpPr/>
          <p:nvPr/>
        </p:nvSpPr>
        <p:spPr>
          <a:xfrm>
            <a:off x="4612640" y="3779520"/>
            <a:ext cx="4064000" cy="233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itchFamily="18" charset="0"/>
                <a:cs typeface="Times New Roman" pitchFamily="18" charset="0"/>
              </a:rPr>
              <a:t>Activate voice and SMS</a:t>
            </a:r>
            <a:endParaRPr lang="en-US" dirty="0">
              <a:latin typeface="Times New Roman" pitchFamily="18" charset="0"/>
              <a:cs typeface="Times New Roman" pitchFamily="18" charset="0"/>
            </a:endParaRPr>
          </a:p>
        </p:txBody>
      </p:sp>
      <p:sp>
        <p:nvSpPr>
          <p:cNvPr id="16" name="Rectangle 15"/>
          <p:cNvSpPr/>
          <p:nvPr/>
        </p:nvSpPr>
        <p:spPr>
          <a:xfrm>
            <a:off x="4653280" y="4246880"/>
            <a:ext cx="4104640" cy="233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itchFamily="18" charset="0"/>
                <a:cs typeface="Times New Roman" pitchFamily="18" charset="0"/>
              </a:rPr>
              <a:t>Esp8266 wi-fi module &amp; GSM</a:t>
            </a:r>
            <a:endParaRPr lang="en-US" dirty="0">
              <a:latin typeface="Times New Roman" pitchFamily="18" charset="0"/>
              <a:cs typeface="Times New Roman" pitchFamily="18" charset="0"/>
            </a:endParaRPr>
          </a:p>
        </p:txBody>
      </p:sp>
      <p:sp>
        <p:nvSpPr>
          <p:cNvPr id="17" name="Rectangle 16"/>
          <p:cNvSpPr/>
          <p:nvPr/>
        </p:nvSpPr>
        <p:spPr>
          <a:xfrm>
            <a:off x="4673600" y="4653280"/>
            <a:ext cx="40843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itchFamily="18" charset="0"/>
                <a:cs typeface="Times New Roman" pitchFamily="18" charset="0"/>
              </a:rPr>
              <a:t>Send data to Thingspeak</a:t>
            </a:r>
            <a:endParaRPr lang="en-US" dirty="0">
              <a:latin typeface="Times New Roman" pitchFamily="18" charset="0"/>
              <a:cs typeface="Times New Roman" pitchFamily="18" charset="0"/>
            </a:endParaRPr>
          </a:p>
        </p:txBody>
      </p:sp>
      <p:sp>
        <p:nvSpPr>
          <p:cNvPr id="18" name="Rectangle 17"/>
          <p:cNvSpPr/>
          <p:nvPr/>
        </p:nvSpPr>
        <p:spPr>
          <a:xfrm>
            <a:off x="4683760" y="5120640"/>
            <a:ext cx="4084320" cy="386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itchFamily="18" charset="0"/>
                <a:cs typeface="Times New Roman" pitchFamily="18" charset="0"/>
              </a:rPr>
              <a:t>Is alert condition Met</a:t>
            </a:r>
            <a:endParaRPr lang="en-US" dirty="0">
              <a:latin typeface="Times New Roman" pitchFamily="18" charset="0"/>
              <a:cs typeface="Times New Roman" pitchFamily="18" charset="0"/>
            </a:endParaRPr>
          </a:p>
        </p:txBody>
      </p:sp>
      <p:sp>
        <p:nvSpPr>
          <p:cNvPr id="19" name="Rectangle 18"/>
          <p:cNvSpPr/>
          <p:nvPr/>
        </p:nvSpPr>
        <p:spPr>
          <a:xfrm>
            <a:off x="4734560" y="5689600"/>
            <a:ext cx="4053840" cy="497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itchFamily="18" charset="0"/>
                <a:cs typeface="Times New Roman" pitchFamily="18" charset="0"/>
              </a:rPr>
              <a:t>Voice from speaker &amp; SMS to predefined mobile number</a:t>
            </a:r>
            <a:endParaRPr lang="en-US" dirty="0">
              <a:latin typeface="Times New Roman" pitchFamily="18" charset="0"/>
              <a:cs typeface="Times New Roman" pitchFamily="18" charset="0"/>
            </a:endParaRPr>
          </a:p>
        </p:txBody>
      </p:sp>
      <p:sp>
        <p:nvSpPr>
          <p:cNvPr id="20" name="Oval 19"/>
          <p:cNvSpPr/>
          <p:nvPr/>
        </p:nvSpPr>
        <p:spPr>
          <a:xfrm>
            <a:off x="5181600" y="6400800"/>
            <a:ext cx="284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itchFamily="18" charset="0"/>
                <a:cs typeface="Times New Roman" pitchFamily="18" charset="0"/>
              </a:rPr>
              <a:t>End</a:t>
            </a:r>
            <a:endParaRPr lang="en-US" dirty="0">
              <a:latin typeface="Times New Roman" pitchFamily="18" charset="0"/>
              <a:cs typeface="Times New Roman" pitchFamily="18" charset="0"/>
            </a:endParaRPr>
          </a:p>
        </p:txBody>
      </p:sp>
      <p:sp>
        <p:nvSpPr>
          <p:cNvPr id="47" name="Down Arrow 46"/>
          <p:cNvSpPr/>
          <p:nvPr/>
        </p:nvSpPr>
        <p:spPr>
          <a:xfrm>
            <a:off x="6370320" y="579120"/>
            <a:ext cx="203200" cy="274320"/>
          </a:xfrm>
          <a:prstGeom prst="down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48" name="Down Arrow 47"/>
          <p:cNvSpPr/>
          <p:nvPr/>
        </p:nvSpPr>
        <p:spPr>
          <a:xfrm>
            <a:off x="6390640" y="1056640"/>
            <a:ext cx="193040" cy="233680"/>
          </a:xfrm>
          <a:prstGeom prst="down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49" name="Down Arrow 48"/>
          <p:cNvSpPr/>
          <p:nvPr/>
        </p:nvSpPr>
        <p:spPr>
          <a:xfrm>
            <a:off x="6410960" y="1554480"/>
            <a:ext cx="203200" cy="152400"/>
          </a:xfrm>
          <a:prstGeom prst="down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51" name="Down Arrow 50"/>
          <p:cNvSpPr/>
          <p:nvPr/>
        </p:nvSpPr>
        <p:spPr>
          <a:xfrm>
            <a:off x="6471920" y="2174240"/>
            <a:ext cx="182880" cy="172720"/>
          </a:xfrm>
          <a:prstGeom prst="down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53" name="Down Arrow 52"/>
          <p:cNvSpPr/>
          <p:nvPr/>
        </p:nvSpPr>
        <p:spPr>
          <a:xfrm>
            <a:off x="6522720" y="2631440"/>
            <a:ext cx="172720" cy="203200"/>
          </a:xfrm>
          <a:prstGeom prst="down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54" name="Down Arrow 53"/>
          <p:cNvSpPr/>
          <p:nvPr/>
        </p:nvSpPr>
        <p:spPr>
          <a:xfrm>
            <a:off x="6522720" y="3535680"/>
            <a:ext cx="172720" cy="264160"/>
          </a:xfrm>
          <a:prstGeom prst="down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56" name="Down Arrow 55"/>
          <p:cNvSpPr/>
          <p:nvPr/>
        </p:nvSpPr>
        <p:spPr>
          <a:xfrm>
            <a:off x="6573520" y="4013200"/>
            <a:ext cx="142240" cy="264160"/>
          </a:xfrm>
          <a:prstGeom prst="down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58" name="Down Arrow 57"/>
          <p:cNvSpPr/>
          <p:nvPr/>
        </p:nvSpPr>
        <p:spPr>
          <a:xfrm>
            <a:off x="6563360" y="4500880"/>
            <a:ext cx="182880" cy="172720"/>
          </a:xfrm>
          <a:prstGeom prst="down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59" name="Down Arrow 58"/>
          <p:cNvSpPr/>
          <p:nvPr/>
        </p:nvSpPr>
        <p:spPr>
          <a:xfrm>
            <a:off x="6604000" y="4998720"/>
            <a:ext cx="152400" cy="142240"/>
          </a:xfrm>
          <a:prstGeom prst="down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60" name="Down Arrow 59"/>
          <p:cNvSpPr/>
          <p:nvPr/>
        </p:nvSpPr>
        <p:spPr>
          <a:xfrm>
            <a:off x="6644640" y="5537200"/>
            <a:ext cx="132080" cy="172720"/>
          </a:xfrm>
          <a:prstGeom prst="down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61" name="Down Arrow 60"/>
          <p:cNvSpPr/>
          <p:nvPr/>
        </p:nvSpPr>
        <p:spPr>
          <a:xfrm>
            <a:off x="6563360" y="6228080"/>
            <a:ext cx="213360" cy="162560"/>
          </a:xfrm>
          <a:prstGeom prst="down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cxnSp>
        <p:nvCxnSpPr>
          <p:cNvPr id="63" name="Straight Connector 62"/>
          <p:cNvCxnSpPr>
            <a:stCxn id="14" idx="3"/>
          </p:cNvCxnSpPr>
          <p:nvPr/>
        </p:nvCxnSpPr>
        <p:spPr>
          <a:xfrm>
            <a:off x="7863840" y="3195320"/>
            <a:ext cx="1513840" cy="15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H="1">
            <a:off x="8011160" y="4566920"/>
            <a:ext cx="2763520" cy="50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p:cNvCxnSpPr>
            <a:endCxn id="19" idx="3"/>
          </p:cNvCxnSpPr>
          <p:nvPr/>
        </p:nvCxnSpPr>
        <p:spPr>
          <a:xfrm rot="10800000">
            <a:off x="8788400" y="5938520"/>
            <a:ext cx="629920" cy="5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14" idx="1"/>
          </p:cNvCxnSpPr>
          <p:nvPr/>
        </p:nvCxnSpPr>
        <p:spPr>
          <a:xfrm rot="10800000" flipV="1">
            <a:off x="3525520" y="3195320"/>
            <a:ext cx="1838960" cy="4572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H="1">
            <a:off x="3484880" y="2443480"/>
            <a:ext cx="1148080" cy="26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16200000" flipH="1">
            <a:off x="3119120" y="2865120"/>
            <a:ext cx="782320" cy="10160"/>
          </a:xfrm>
          <a:prstGeom prst="line">
            <a:avLst/>
          </a:prstGeom>
        </p:spPr>
        <p:style>
          <a:lnRef idx="1">
            <a:schemeClr val="accent1"/>
          </a:lnRef>
          <a:fillRef idx="0">
            <a:schemeClr val="accent1"/>
          </a:fillRef>
          <a:effectRef idx="0">
            <a:schemeClr val="accent1"/>
          </a:effectRef>
          <a:fontRef idx="minor">
            <a:schemeClr val="tx1"/>
          </a:fontRef>
        </p:style>
      </p:cxnSp>
      <p:sp>
        <p:nvSpPr>
          <p:cNvPr id="93" name="Right Arrow 92"/>
          <p:cNvSpPr/>
          <p:nvPr/>
        </p:nvSpPr>
        <p:spPr>
          <a:xfrm>
            <a:off x="4338320" y="2367280"/>
            <a:ext cx="274320" cy="21336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95" name="TextBox 94"/>
          <p:cNvSpPr txBox="1"/>
          <p:nvPr/>
        </p:nvSpPr>
        <p:spPr>
          <a:xfrm>
            <a:off x="4886960" y="2905760"/>
            <a:ext cx="648590" cy="369332"/>
          </a:xfrm>
          <a:prstGeom prst="rect">
            <a:avLst/>
          </a:prstGeom>
          <a:noFill/>
        </p:spPr>
        <p:txBody>
          <a:bodyPr wrap="square" rtlCol="0">
            <a:spAutoFit/>
          </a:bodyPr>
          <a:lstStyle/>
          <a:p>
            <a:r>
              <a:rPr lang="en-IN" dirty="0">
                <a:latin typeface="Times New Roman" pitchFamily="18" charset="0"/>
                <a:cs typeface="Times New Roman" pitchFamily="18" charset="0"/>
              </a:rPr>
              <a:t>NO</a:t>
            </a:r>
            <a:endParaRPr lang="en-US" dirty="0">
              <a:latin typeface="Times New Roman" pitchFamily="18" charset="0"/>
              <a:cs typeface="Times New Roman" pitchFamily="18" charset="0"/>
            </a:endParaRPr>
          </a:p>
        </p:txBody>
      </p:sp>
      <p:sp>
        <p:nvSpPr>
          <p:cNvPr id="96" name="TextBox 95"/>
          <p:cNvSpPr txBox="1"/>
          <p:nvPr/>
        </p:nvSpPr>
        <p:spPr>
          <a:xfrm>
            <a:off x="7874000" y="2824480"/>
            <a:ext cx="1137920" cy="369332"/>
          </a:xfrm>
          <a:prstGeom prst="rect">
            <a:avLst/>
          </a:prstGeom>
          <a:noFill/>
        </p:spPr>
        <p:txBody>
          <a:bodyPr wrap="square" rtlCol="0">
            <a:spAutoFit/>
          </a:bodyPr>
          <a:lstStyle/>
          <a:p>
            <a:r>
              <a:rPr lang="en-IN" dirty="0">
                <a:latin typeface="Times New Roman" pitchFamily="18" charset="0"/>
                <a:cs typeface="Times New Roman" pitchFamily="18" charset="0"/>
              </a:rPr>
              <a:t>Yes</a:t>
            </a:r>
            <a:endParaRPr lang="en-US" dirty="0">
              <a:latin typeface="Times New Roman" pitchFamily="18" charset="0"/>
              <a:cs typeface="Times New Roman" pitchFamily="18" charset="0"/>
            </a:endParaRPr>
          </a:p>
        </p:txBody>
      </p:sp>
      <p:sp>
        <p:nvSpPr>
          <p:cNvPr id="101" name="Left Arrow 100"/>
          <p:cNvSpPr/>
          <p:nvPr/>
        </p:nvSpPr>
        <p:spPr>
          <a:xfrm>
            <a:off x="8768080" y="5882640"/>
            <a:ext cx="203200" cy="142240"/>
          </a:xfrm>
          <a:prstGeom prst="lef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D418ED-E5A5-49A8-A52C-C3CB308080EA}" type="datetime1">
              <a:rPr lang="en-IN" smtClean="0">
                <a:latin typeface="Times New Roman" pitchFamily="18" charset="0"/>
                <a:cs typeface="Times New Roman" pitchFamily="18" charset="0"/>
              </a:rPr>
              <a:pPr/>
              <a:t>04-12-2024</a:t>
            </a:fld>
            <a:endParaRPr lang="en-IN"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CAB082C7-C37D-4F73-A4D0-1D7EBDFF54B7}" type="slidenum">
              <a:rPr lang="en-IN" smtClean="0">
                <a:latin typeface="Times New Roman" pitchFamily="18" charset="0"/>
                <a:cs typeface="Times New Roman" pitchFamily="18" charset="0"/>
              </a:rPr>
              <a:pPr/>
              <a:t>19</a:t>
            </a:fld>
            <a:endParaRPr lang="en-IN" dirty="0">
              <a:latin typeface="Times New Roman" pitchFamily="18" charset="0"/>
              <a:cs typeface="Times New Roman" pitchFamily="18" charset="0"/>
            </a:endParaRPr>
          </a:p>
        </p:txBody>
      </p:sp>
      <p:graphicFrame>
        <p:nvGraphicFramePr>
          <p:cNvPr id="4" name="Table 3"/>
          <p:cNvGraphicFramePr>
            <a:graphicFrameLocks noGrp="1"/>
          </p:cNvGraphicFramePr>
          <p:nvPr/>
        </p:nvGraphicFramePr>
        <p:xfrm>
          <a:off x="436880" y="965200"/>
          <a:ext cx="11369040" cy="5201222"/>
        </p:xfrm>
        <a:graphic>
          <a:graphicData uri="http://schemas.openxmlformats.org/drawingml/2006/table">
            <a:tbl>
              <a:tblPr/>
              <a:tblGrid>
                <a:gridCol w="26516">
                  <a:extLst>
                    <a:ext uri="{9D8B030D-6E8A-4147-A177-3AD203B41FA5}">
                      <a16:colId xmlns:a16="http://schemas.microsoft.com/office/drawing/2014/main" val="20000"/>
                    </a:ext>
                  </a:extLst>
                </a:gridCol>
                <a:gridCol w="1360715">
                  <a:extLst>
                    <a:ext uri="{9D8B030D-6E8A-4147-A177-3AD203B41FA5}">
                      <a16:colId xmlns:a16="http://schemas.microsoft.com/office/drawing/2014/main" val="20001"/>
                    </a:ext>
                  </a:extLst>
                </a:gridCol>
                <a:gridCol w="2086063">
                  <a:extLst>
                    <a:ext uri="{9D8B030D-6E8A-4147-A177-3AD203B41FA5}">
                      <a16:colId xmlns:a16="http://schemas.microsoft.com/office/drawing/2014/main" val="20002"/>
                    </a:ext>
                  </a:extLst>
                </a:gridCol>
                <a:gridCol w="1992189">
                  <a:extLst>
                    <a:ext uri="{9D8B030D-6E8A-4147-A177-3AD203B41FA5}">
                      <a16:colId xmlns:a16="http://schemas.microsoft.com/office/drawing/2014/main" val="20003"/>
                    </a:ext>
                  </a:extLst>
                </a:gridCol>
                <a:gridCol w="1230777">
                  <a:extLst>
                    <a:ext uri="{9D8B030D-6E8A-4147-A177-3AD203B41FA5}">
                      <a16:colId xmlns:a16="http://schemas.microsoft.com/office/drawing/2014/main" val="20004"/>
                    </a:ext>
                  </a:extLst>
                </a:gridCol>
                <a:gridCol w="2544996">
                  <a:extLst>
                    <a:ext uri="{9D8B030D-6E8A-4147-A177-3AD203B41FA5}">
                      <a16:colId xmlns:a16="http://schemas.microsoft.com/office/drawing/2014/main" val="20005"/>
                    </a:ext>
                  </a:extLst>
                </a:gridCol>
                <a:gridCol w="2127784">
                  <a:extLst>
                    <a:ext uri="{9D8B030D-6E8A-4147-A177-3AD203B41FA5}">
                      <a16:colId xmlns:a16="http://schemas.microsoft.com/office/drawing/2014/main" val="20006"/>
                    </a:ext>
                  </a:extLst>
                </a:gridCol>
              </a:tblGrid>
              <a:tr h="1358230">
                <a:tc>
                  <a:txBody>
                    <a:bodyPr/>
                    <a:lstStyle/>
                    <a:p>
                      <a:pPr marL="73660" marR="0">
                        <a:spcBef>
                          <a:spcPts val="335"/>
                        </a:spcBef>
                        <a:spcAft>
                          <a:spcPts val="0"/>
                        </a:spcAft>
                      </a:pPr>
                      <a:r>
                        <a:rPr lang="en-US" sz="1700" b="1" dirty="0">
                          <a:solidFill>
                            <a:srgbClr val="FFFFFF"/>
                          </a:solidFill>
                          <a:latin typeface="Times New Roman" panose="02020603050405020304"/>
                          <a:ea typeface="Times New Roman" panose="02020603050405020304"/>
                          <a:cs typeface="Times New Roman" panose="02020603050405020304"/>
                        </a:rPr>
                        <a:t>S .No</a:t>
                      </a:r>
                      <a:endParaRPr lang="en-US" sz="1000" dirty="0">
                        <a:latin typeface="Times New Roman" panose="02020603050405020304"/>
                        <a:ea typeface="Times New Roman" panose="02020603050405020304"/>
                        <a:cs typeface="Times New Roman" panose="02020603050405020304"/>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472C3"/>
                    </a:solidFill>
                  </a:tcPr>
                </a:tc>
                <a:tc>
                  <a:txBody>
                    <a:bodyPr/>
                    <a:lstStyle/>
                    <a:p>
                      <a:pPr marL="248920" marR="132715" indent="-176530">
                        <a:lnSpc>
                          <a:spcPts val="2350"/>
                        </a:lnSpc>
                        <a:spcBef>
                          <a:spcPts val="230"/>
                        </a:spcBef>
                        <a:spcAft>
                          <a:spcPts val="0"/>
                        </a:spcAft>
                      </a:pPr>
                      <a:r>
                        <a:rPr lang="en-US" sz="1700" b="1" dirty="0">
                          <a:solidFill>
                            <a:srgbClr val="FFFFFF"/>
                          </a:solidFill>
                          <a:latin typeface="Times New Roman" panose="02020603050405020304"/>
                          <a:ea typeface="Times New Roman" panose="02020603050405020304"/>
                          <a:cs typeface="Times New Roman" panose="02020603050405020304"/>
                        </a:rPr>
                        <a:t>Name of the Author</a:t>
                      </a:r>
                      <a:endParaRPr lang="en-US" sz="1000" dirty="0">
                        <a:latin typeface="Times New Roman" panose="02020603050405020304"/>
                        <a:ea typeface="Times New Roman" panose="02020603050405020304"/>
                        <a:cs typeface="Times New Roman" panose="02020603050405020304"/>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472C3"/>
                    </a:solidFill>
                  </a:tcPr>
                </a:tc>
                <a:tc>
                  <a:txBody>
                    <a:bodyPr/>
                    <a:lstStyle/>
                    <a:p>
                      <a:pPr marL="75565" marR="0">
                        <a:spcBef>
                          <a:spcPts val="335"/>
                        </a:spcBef>
                        <a:spcAft>
                          <a:spcPts val="0"/>
                        </a:spcAft>
                      </a:pPr>
                      <a:r>
                        <a:rPr lang="en-US" sz="1700" b="1" dirty="0">
                          <a:solidFill>
                            <a:srgbClr val="FFFFFF"/>
                          </a:solidFill>
                          <a:latin typeface="Times New Roman" panose="02020603050405020304"/>
                          <a:ea typeface="Times New Roman" panose="02020603050405020304"/>
                          <a:cs typeface="Times New Roman" panose="02020603050405020304"/>
                        </a:rPr>
                        <a:t>Paper Title</a:t>
                      </a:r>
                      <a:endParaRPr lang="en-US" sz="1000" dirty="0">
                        <a:latin typeface="Times New Roman" panose="02020603050405020304"/>
                        <a:ea typeface="Times New Roman" panose="02020603050405020304"/>
                        <a:cs typeface="Times New Roman" panose="02020603050405020304"/>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472C3"/>
                    </a:solidFill>
                  </a:tcPr>
                </a:tc>
                <a:tc>
                  <a:txBody>
                    <a:bodyPr/>
                    <a:lstStyle/>
                    <a:p>
                      <a:pPr marL="75565" marR="0" indent="635">
                        <a:lnSpc>
                          <a:spcPts val="2350"/>
                        </a:lnSpc>
                        <a:spcBef>
                          <a:spcPts val="230"/>
                        </a:spcBef>
                        <a:spcAft>
                          <a:spcPts val="0"/>
                        </a:spcAft>
                      </a:pPr>
                      <a:r>
                        <a:rPr lang="en-US" sz="1700" b="1" dirty="0">
                          <a:solidFill>
                            <a:srgbClr val="FFFFFF"/>
                          </a:solidFill>
                          <a:latin typeface="Times New Roman" panose="02020603050405020304"/>
                          <a:ea typeface="Times New Roman" panose="02020603050405020304"/>
                          <a:cs typeface="Times New Roman" panose="02020603050405020304"/>
                        </a:rPr>
                        <a:t>International Journal/conference</a:t>
                      </a:r>
                      <a:endParaRPr lang="en-US" sz="1000" dirty="0">
                        <a:latin typeface="Times New Roman" panose="02020603050405020304"/>
                        <a:ea typeface="Times New Roman" panose="02020603050405020304"/>
                        <a:cs typeface="Times New Roman" panose="02020603050405020304"/>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472C3"/>
                    </a:solidFill>
                  </a:tcPr>
                </a:tc>
                <a:tc>
                  <a:txBody>
                    <a:bodyPr/>
                    <a:lstStyle/>
                    <a:p>
                      <a:pPr marL="74295" marR="0">
                        <a:spcBef>
                          <a:spcPts val="335"/>
                        </a:spcBef>
                        <a:spcAft>
                          <a:spcPts val="0"/>
                        </a:spcAft>
                      </a:pPr>
                      <a:r>
                        <a:rPr lang="en-US" sz="1700" b="1" dirty="0">
                          <a:solidFill>
                            <a:srgbClr val="FFFFFF"/>
                          </a:solidFill>
                          <a:latin typeface="Times New Roman" panose="02020603050405020304"/>
                          <a:ea typeface="Times New Roman" panose="02020603050405020304"/>
                          <a:cs typeface="Times New Roman" panose="02020603050405020304"/>
                        </a:rPr>
                        <a:t>Month/year</a:t>
                      </a:r>
                      <a:endParaRPr lang="en-US" sz="1000" dirty="0">
                        <a:latin typeface="Times New Roman" panose="02020603050405020304"/>
                        <a:ea typeface="Times New Roman" panose="02020603050405020304"/>
                        <a:cs typeface="Times New Roman" panose="02020603050405020304"/>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472C3"/>
                    </a:solidFill>
                  </a:tcPr>
                </a:tc>
                <a:tc>
                  <a:txBody>
                    <a:bodyPr/>
                    <a:lstStyle/>
                    <a:p>
                      <a:pPr marL="74295" marR="0">
                        <a:spcBef>
                          <a:spcPts val="335"/>
                        </a:spcBef>
                        <a:spcAft>
                          <a:spcPts val="0"/>
                        </a:spcAft>
                      </a:pPr>
                      <a:r>
                        <a:rPr lang="en-US" sz="1700" b="1" dirty="0">
                          <a:solidFill>
                            <a:schemeClr val="bg1"/>
                          </a:solidFill>
                          <a:latin typeface="Times New Roman" panose="02020603050405020304"/>
                          <a:ea typeface="Times New Roman" panose="02020603050405020304"/>
                          <a:cs typeface="Times New Roman" panose="02020603050405020304"/>
                        </a:rPr>
                        <a:t>Description</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472C3"/>
                    </a:solidFill>
                  </a:tcPr>
                </a:tc>
                <a:tc>
                  <a:txBody>
                    <a:bodyPr/>
                    <a:lstStyle/>
                    <a:p>
                      <a:pPr marL="74295" marR="0">
                        <a:spcBef>
                          <a:spcPts val="335"/>
                        </a:spcBef>
                        <a:spcAft>
                          <a:spcPts val="0"/>
                        </a:spcAft>
                      </a:pPr>
                      <a:r>
                        <a:rPr lang="en-US" sz="1700" b="1" dirty="0">
                          <a:solidFill>
                            <a:schemeClr val="bg1"/>
                          </a:solidFill>
                          <a:latin typeface="Times New Roman" panose="02020603050405020304"/>
                          <a:ea typeface="Times New Roman" panose="02020603050405020304"/>
                          <a:cs typeface="Times New Roman" panose="02020603050405020304"/>
                        </a:rPr>
                        <a:t>Limitations</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472C3"/>
                    </a:solidFill>
                  </a:tcPr>
                </a:tc>
                <a:extLst>
                  <a:ext uri="{0D108BD9-81ED-4DB2-BD59-A6C34878D82A}">
                    <a16:rowId xmlns:a16="http://schemas.microsoft.com/office/drawing/2014/main" val="10000"/>
                  </a:ext>
                </a:extLst>
              </a:tr>
              <a:tr h="2013376">
                <a:tc>
                  <a:txBody>
                    <a:bodyPr/>
                    <a:lstStyle/>
                    <a:p>
                      <a:pPr marL="73660" marR="0">
                        <a:spcBef>
                          <a:spcPts val="225"/>
                        </a:spcBef>
                        <a:spcAft>
                          <a:spcPts val="0"/>
                        </a:spcAft>
                      </a:pPr>
                      <a:r>
                        <a:rPr lang="en-US" sz="1700" dirty="0">
                          <a:latin typeface="Times New Roman" panose="02020603050405020304"/>
                          <a:ea typeface="Times New Roman" panose="02020603050405020304"/>
                          <a:cs typeface="Times New Roman" panose="02020603050405020304"/>
                        </a:rPr>
                        <a:t>1.</a:t>
                      </a:r>
                      <a:endParaRPr lang="en-US" sz="1000" dirty="0">
                        <a:latin typeface="Times New Roman" panose="02020603050405020304"/>
                        <a:ea typeface="Times New Roman" panose="02020603050405020304"/>
                        <a:cs typeface="Times New Roman" panose="02020603050405020304"/>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4E9"/>
                    </a:solidFill>
                  </a:tcPr>
                </a:tc>
                <a:tc>
                  <a:txBody>
                    <a:bodyPr/>
                    <a:lstStyle/>
                    <a:p>
                      <a:pPr marL="73660" marR="132715" indent="-1270" algn="l" defTabSz="914400" rtl="0" eaLnBrk="1" fontAlgn="auto" latinLnBrk="0" hangingPunct="1">
                        <a:lnSpc>
                          <a:spcPct val="105000"/>
                        </a:lnSpc>
                        <a:spcBef>
                          <a:spcPts val="225"/>
                        </a:spcBef>
                        <a:spcAft>
                          <a:spcPts val="0"/>
                        </a:spcAft>
                        <a:buClrTx/>
                        <a:buSzTx/>
                        <a:buFontTx/>
                        <a:buNone/>
                        <a:tabLst/>
                        <a:defRPr/>
                      </a:pPr>
                      <a:r>
                        <a:rPr lang="en-US" sz="1800" dirty="0">
                          <a:latin typeface="Times New Roman" pitchFamily="18" charset="0"/>
                          <a:cs typeface="Times New Roman" pitchFamily="18" charset="0"/>
                        </a:rPr>
                        <a:t>Sohit Agarwal,</a:t>
                      </a:r>
                    </a:p>
                    <a:p>
                      <a:pPr marL="73660" marR="132715" indent="-1270" algn="l" defTabSz="914400" rtl="0" eaLnBrk="1" fontAlgn="auto" latinLnBrk="0" hangingPunct="1">
                        <a:lnSpc>
                          <a:spcPct val="105000"/>
                        </a:lnSpc>
                        <a:spcBef>
                          <a:spcPts val="225"/>
                        </a:spcBef>
                        <a:spcAft>
                          <a:spcPts val="0"/>
                        </a:spcAft>
                        <a:buClrTx/>
                        <a:buSzTx/>
                        <a:buFontTx/>
                        <a:buNone/>
                        <a:tabLst/>
                        <a:defRPr/>
                      </a:pPr>
                      <a:r>
                        <a:rPr lang="en-US" sz="1800" dirty="0">
                          <a:latin typeface="Times New Roman" pitchFamily="18" charset="0"/>
                          <a:cs typeface="Times New Roman" pitchFamily="18" charset="0"/>
                        </a:rPr>
                        <a:t>Devashish Dasaya</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4E9"/>
                    </a:solidFill>
                  </a:tcPr>
                </a:tc>
                <a:tc>
                  <a:txBody>
                    <a:bodyPr/>
                    <a:lstStyle/>
                    <a:p>
                      <a:pPr marL="457200" indent="-457200" algn="l"/>
                      <a:r>
                        <a:rPr lang="en-US" sz="1800" dirty="0">
                          <a:latin typeface="Times New Roman" panose="02020603050405020304" pitchFamily="18" charset="0"/>
                          <a:ea typeface="Times New Roman" panose="02020603050405020304"/>
                          <a:cs typeface="Times New Roman" panose="02020603050405020304" pitchFamily="18" charset="0"/>
                        </a:rPr>
                        <a:t> </a:t>
                      </a:r>
                      <a:r>
                        <a:rPr lang="en-US" sz="1600" dirty="0">
                          <a:latin typeface="Times New Roman" panose="02020603050405020304" pitchFamily="18" charset="0"/>
                          <a:ea typeface="Times New Roman" panose="02020603050405020304"/>
                          <a:cs typeface="Times New Roman" panose="02020603050405020304" pitchFamily="18" charset="0"/>
                        </a:rPr>
                        <a:t>Iot-Based ECG</a:t>
                      </a:r>
                    </a:p>
                    <a:p>
                      <a:pPr marL="457200" indent="-457200" algn="l"/>
                      <a:r>
                        <a:rPr lang="en-US" sz="1600" dirty="0">
                          <a:latin typeface="Times New Roman" panose="02020603050405020304" pitchFamily="18" charset="0"/>
                          <a:ea typeface="Times New Roman" panose="02020603050405020304"/>
                          <a:cs typeface="Times New Roman" panose="02020603050405020304" pitchFamily="18" charset="0"/>
                        </a:rPr>
                        <a:t>Montoring</a:t>
                      </a:r>
                      <a:r>
                        <a:rPr lang="en-US" sz="1600" baseline="0" dirty="0">
                          <a:latin typeface="Times New Roman" panose="02020603050405020304" pitchFamily="18" charset="0"/>
                          <a:ea typeface="Times New Roman" panose="02020603050405020304"/>
                          <a:cs typeface="Times New Roman" panose="02020603050405020304" pitchFamily="18" charset="0"/>
                        </a:rPr>
                        <a:t> System for</a:t>
                      </a:r>
                    </a:p>
                    <a:p>
                      <a:pPr marL="457200" indent="-457200" algn="l"/>
                      <a:r>
                        <a:rPr lang="en-US" sz="1600" baseline="0" dirty="0">
                          <a:latin typeface="Times New Roman" panose="02020603050405020304" pitchFamily="18" charset="0"/>
                          <a:ea typeface="Times New Roman" panose="02020603050405020304"/>
                          <a:cs typeface="Times New Roman" panose="02020603050405020304" pitchFamily="18" charset="0"/>
                        </a:rPr>
                        <a:t>Health Care</a:t>
                      </a:r>
                    </a:p>
                    <a:p>
                      <a:pPr marL="457200" indent="-457200" algn="l"/>
                      <a:r>
                        <a:rPr lang="en-US" sz="1600" baseline="0" dirty="0">
                          <a:latin typeface="Times New Roman" panose="02020603050405020304" pitchFamily="18" charset="0"/>
                          <a:ea typeface="Times New Roman" panose="02020603050405020304"/>
                          <a:cs typeface="Times New Roman" panose="02020603050405020304" pitchFamily="18" charset="0"/>
                        </a:rPr>
                        <a:t>Applications</a:t>
                      </a:r>
                      <a:endParaRPr lang="en-US" sz="1600" dirty="0">
                        <a:latin typeface="Times New Roman" panose="02020603050405020304" pitchFamily="18" charset="0"/>
                        <a:ea typeface="Times New Roman" panose="02020603050405020304"/>
                        <a:cs typeface="Times New Roman" panose="02020603050405020304" pitchFamily="18"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4E9"/>
                    </a:solidFill>
                  </a:tcPr>
                </a:tc>
                <a:tc>
                  <a:txBody>
                    <a:bodyPr/>
                    <a:lstStyle/>
                    <a:p>
                      <a:pPr marL="75565" marR="0">
                        <a:lnSpc>
                          <a:spcPct val="105000"/>
                        </a:lnSpc>
                        <a:spcBef>
                          <a:spcPts val="225"/>
                        </a:spcBef>
                        <a:spcAft>
                          <a:spcPts val="0"/>
                        </a:spcAft>
                      </a:pPr>
                      <a:r>
                        <a:rPr lang="en-US" sz="1600" dirty="0">
                          <a:latin typeface="Times New Roman" panose="02020603050405020304"/>
                          <a:ea typeface="Times New Roman" panose="02020603050405020304"/>
                          <a:cs typeface="Times New Roman" panose="02020603050405020304"/>
                        </a:rPr>
                        <a:t>Mathematical Statistician and Engineering Applications</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4E9"/>
                    </a:solidFill>
                  </a:tcPr>
                </a:tc>
                <a:tc>
                  <a:txBody>
                    <a:bodyPr/>
                    <a:lstStyle/>
                    <a:p>
                      <a:pPr marL="74295" marR="0">
                        <a:spcBef>
                          <a:spcPts val="225"/>
                        </a:spcBef>
                        <a:spcAft>
                          <a:spcPts val="0"/>
                        </a:spcAft>
                      </a:pPr>
                      <a:r>
                        <a:rPr lang="en-US" sz="1600" dirty="0">
                          <a:latin typeface="Times New Roman" panose="02020603050405020304"/>
                          <a:ea typeface="Times New Roman" panose="02020603050405020304"/>
                          <a:cs typeface="Times New Roman" panose="02020603050405020304"/>
                        </a:rPr>
                        <a:t>Dec/20022</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4E9"/>
                    </a:solidFill>
                  </a:tcPr>
                </a:tc>
                <a:tc>
                  <a:txBody>
                    <a:bodyPr/>
                    <a:lstStyle/>
                    <a:p>
                      <a:pPr marL="74295" marR="0">
                        <a:spcBef>
                          <a:spcPts val="225"/>
                        </a:spcBef>
                        <a:spcAft>
                          <a:spcPts val="0"/>
                        </a:spcAft>
                      </a:pPr>
                      <a:r>
                        <a:rPr lang="en-US" sz="1800" dirty="0">
                          <a:latin typeface="Times New Roman" panose="02020603050405020304"/>
                          <a:ea typeface="Times New Roman" panose="02020603050405020304"/>
                          <a:cs typeface="Times New Roman" panose="02020603050405020304"/>
                        </a:rPr>
                        <a:t>Internet</a:t>
                      </a:r>
                      <a:r>
                        <a:rPr lang="en-US" sz="1800" baseline="0" dirty="0">
                          <a:latin typeface="Times New Roman" panose="02020603050405020304"/>
                          <a:ea typeface="Times New Roman" panose="02020603050405020304"/>
                          <a:cs typeface="Times New Roman" panose="02020603050405020304"/>
                        </a:rPr>
                        <a:t> of Things(IOT) –enchanced ECG monitoring system that can either send data to a server in real time and can be seen in using Smartphone </a:t>
                      </a:r>
                      <a:endParaRPr lang="en-US" sz="1800" dirty="0">
                        <a:latin typeface="Times New Roman" panose="02020603050405020304"/>
                        <a:ea typeface="Times New Roman" panose="02020603050405020304"/>
                        <a:cs typeface="Times New Roman" panose="02020603050405020304"/>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4E9"/>
                    </a:solidFill>
                  </a:tcPr>
                </a:tc>
                <a:tc>
                  <a:txBody>
                    <a:bodyPr/>
                    <a:lstStyle/>
                    <a:p>
                      <a:pPr marL="70485" marR="90805" algn="l">
                        <a:spcAft>
                          <a:spcPts val="0"/>
                        </a:spcAft>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GSM</a:t>
                      </a:r>
                      <a:r>
                        <a:rPr lang="en-IN" sz="1600" baseline="0" dirty="0">
                          <a:effectLst/>
                          <a:latin typeface="Times New Roman" panose="02020603050405020304" pitchFamily="18" charset="0"/>
                          <a:ea typeface="Times New Roman" panose="02020603050405020304" pitchFamily="18" charset="0"/>
                          <a:cs typeface="Times New Roman" panose="02020603050405020304" pitchFamily="18" charset="0"/>
                        </a:rPr>
                        <a:t> module will be integrated into the system&amp;allowing for phone calls and SMS messaging to be made</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4E9"/>
                    </a:solidFill>
                  </a:tcPr>
                </a:tc>
                <a:extLst>
                  <a:ext uri="{0D108BD9-81ED-4DB2-BD59-A6C34878D82A}">
                    <a16:rowId xmlns:a16="http://schemas.microsoft.com/office/drawing/2014/main" val="10001"/>
                  </a:ext>
                </a:extLst>
              </a:tr>
              <a:tr h="1829616">
                <a:tc>
                  <a:txBody>
                    <a:bodyPr/>
                    <a:lstStyle/>
                    <a:p>
                      <a:pPr marL="73660" marR="0">
                        <a:spcBef>
                          <a:spcPts val="335"/>
                        </a:spcBef>
                        <a:spcAft>
                          <a:spcPts val="0"/>
                        </a:spcAft>
                      </a:pPr>
                      <a:r>
                        <a:rPr lang="en-US" sz="1700" dirty="0">
                          <a:latin typeface="Times New Roman" panose="02020603050405020304"/>
                          <a:ea typeface="Times New Roman" panose="02020603050405020304"/>
                          <a:cs typeface="Times New Roman" panose="02020603050405020304"/>
                        </a:rPr>
                        <a:t>2.</a:t>
                      </a:r>
                      <a:endParaRPr lang="en-US" sz="1000" dirty="0">
                        <a:latin typeface="Times New Roman" panose="02020603050405020304"/>
                        <a:ea typeface="Times New Roman" panose="02020603050405020304"/>
                        <a:cs typeface="Times New Roman" panose="02020603050405020304"/>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BF4"/>
                    </a:solidFill>
                  </a:tcPr>
                </a:tc>
                <a:tc>
                  <a:txBody>
                    <a:bodyPr/>
                    <a:lstStyle/>
                    <a:p>
                      <a:pPr marL="73660" marR="137160" indent="-1270" algn="l" defTabSz="914400" rtl="0" eaLnBrk="1" fontAlgn="auto" latinLnBrk="0" hangingPunct="1">
                        <a:lnSpc>
                          <a:spcPct val="105000"/>
                        </a:lnSpc>
                        <a:spcBef>
                          <a:spcPts val="335"/>
                        </a:spcBef>
                        <a:spcAft>
                          <a:spcPts val="0"/>
                        </a:spcAft>
                        <a:buClrTx/>
                        <a:buSzTx/>
                        <a:buFontTx/>
                        <a:buNone/>
                        <a:tabLst/>
                        <a:defRPr/>
                      </a:pPr>
                      <a:r>
                        <a:rPr lang="en-US" sz="1600" dirty="0">
                          <a:latin typeface="Times New Roman" pitchFamily="18" charset="0"/>
                          <a:cs typeface="Times New Roman" pitchFamily="18" charset="0"/>
                        </a:rPr>
                        <a:t>Mamoona Humayun (2020) </a:t>
                      </a:r>
                    </a:p>
                    <a:p>
                      <a:pPr marL="73660" marR="137160" indent="-1270" algn="l" defTabSz="914400" rtl="0" eaLnBrk="1" fontAlgn="auto" latinLnBrk="0" hangingPunct="1">
                        <a:lnSpc>
                          <a:spcPct val="105000"/>
                        </a:lnSpc>
                        <a:spcBef>
                          <a:spcPts val="335"/>
                        </a:spcBef>
                        <a:spcAft>
                          <a:spcPts val="0"/>
                        </a:spcAft>
                        <a:buClrTx/>
                        <a:buSzTx/>
                        <a:buFontTx/>
                        <a:buNone/>
                        <a:defRPr/>
                      </a:pPr>
                      <a:endParaRPr lang="en-US" altLang="en-IN" sz="17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BF4"/>
                    </a:solidFill>
                  </a:tcPr>
                </a:tc>
                <a:tc>
                  <a:txBody>
                    <a:bodyPr/>
                    <a:lstStyle/>
                    <a:p>
                      <a:pPr marL="457200" indent="-457200" algn="l"/>
                      <a:r>
                        <a:rPr lang="en-US" sz="1600" dirty="0">
                          <a:latin typeface="Times New Roman" panose="02020603050405020304" pitchFamily="18" charset="0"/>
                          <a:ea typeface="Times New Roman" panose="02020603050405020304"/>
                          <a:cs typeface="Times New Roman" panose="02020603050405020304" pitchFamily="18" charset="0"/>
                        </a:rPr>
                        <a:t>IOT-Based Secure&amp;</a:t>
                      </a:r>
                    </a:p>
                    <a:p>
                      <a:pPr marL="457200" indent="-457200" algn="l"/>
                      <a:r>
                        <a:rPr lang="en-US" sz="1600" dirty="0">
                          <a:latin typeface="Times New Roman" panose="02020603050405020304" pitchFamily="18" charset="0"/>
                          <a:ea typeface="Times New Roman" panose="02020603050405020304"/>
                          <a:cs typeface="Times New Roman" panose="02020603050405020304" pitchFamily="18" charset="0"/>
                        </a:rPr>
                        <a:t> Energy efficient</a:t>
                      </a:r>
                      <a:r>
                        <a:rPr lang="en-US" sz="1600" baseline="0" dirty="0">
                          <a:latin typeface="Times New Roman" panose="02020603050405020304" pitchFamily="18" charset="0"/>
                          <a:ea typeface="Times New Roman" panose="02020603050405020304"/>
                          <a:cs typeface="Times New Roman" panose="02020603050405020304" pitchFamily="18" charset="0"/>
                        </a:rPr>
                        <a:t> </a:t>
                      </a:r>
                    </a:p>
                    <a:p>
                      <a:pPr marL="457200" indent="-457200" algn="l"/>
                      <a:r>
                        <a:rPr lang="en-US" sz="1600" baseline="0" dirty="0">
                          <a:latin typeface="Times New Roman" panose="02020603050405020304" pitchFamily="18" charset="0"/>
                          <a:ea typeface="Times New Roman" panose="02020603050405020304"/>
                          <a:cs typeface="Times New Roman" panose="02020603050405020304" pitchFamily="18" charset="0"/>
                        </a:rPr>
                        <a:t> Scheme for E-health</a:t>
                      </a:r>
                    </a:p>
                    <a:p>
                      <a:pPr marL="457200" indent="-457200" algn="l"/>
                      <a:r>
                        <a:rPr lang="en-US" sz="1600" baseline="0" dirty="0">
                          <a:latin typeface="Times New Roman" panose="02020603050405020304" pitchFamily="18" charset="0"/>
                          <a:ea typeface="Times New Roman" panose="02020603050405020304"/>
                          <a:cs typeface="Times New Roman" panose="02020603050405020304" pitchFamily="18" charset="0"/>
                        </a:rPr>
                        <a:t> Applications.</a:t>
                      </a:r>
                      <a:endParaRPr lang="en-US" sz="1600" dirty="0">
                        <a:latin typeface="Times New Roman" panose="02020603050405020304" pitchFamily="18" charset="0"/>
                        <a:ea typeface="Times New Roman" panose="02020603050405020304"/>
                        <a:cs typeface="Times New Roman" panose="02020603050405020304" pitchFamily="18" charset="0"/>
                      </a:endParaRPr>
                    </a:p>
                    <a:p>
                      <a:pPr marL="75565" marR="31115" indent="0" algn="l" defTabSz="914400" rtl="0" eaLnBrk="1" fontAlgn="auto" latinLnBrk="0" hangingPunct="1">
                        <a:lnSpc>
                          <a:spcPct val="105000"/>
                        </a:lnSpc>
                        <a:spcBef>
                          <a:spcPts val="335"/>
                        </a:spcBef>
                        <a:spcAft>
                          <a:spcPts val="0"/>
                        </a:spcAft>
                        <a:buClrTx/>
                        <a:buSzTx/>
                        <a:buFontTx/>
                        <a:buNone/>
                        <a:defRPr/>
                      </a:pPr>
                      <a:endParaRPr lang="en-US" sz="1700" dirty="0">
                        <a:latin typeface="Times New Roman" panose="02020603050405020304" pitchFamily="18" charset="0"/>
                        <a:ea typeface="Times New Roman" panose="02020603050405020304"/>
                        <a:cs typeface="Times New Roman" panose="02020603050405020304" pitchFamily="18"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BF4"/>
                    </a:solidFill>
                  </a:tcPr>
                </a:tc>
                <a:tc>
                  <a:txBody>
                    <a:bodyPr/>
                    <a:lstStyle/>
                    <a:p>
                      <a:pPr marL="75565" marR="334645" algn="l">
                        <a:lnSpc>
                          <a:spcPct val="105000"/>
                        </a:lnSpc>
                        <a:spcBef>
                          <a:spcPts val="335"/>
                        </a:spcBef>
                        <a:spcAft>
                          <a:spcPts val="0"/>
                        </a:spcAft>
                      </a:pPr>
                      <a:r>
                        <a:rPr lang="en-US" sz="1700" dirty="0">
                          <a:latin typeface="Times New Roman" panose="02020603050405020304" pitchFamily="18" charset="0"/>
                          <a:ea typeface="Times New Roman" panose="02020603050405020304"/>
                          <a:cs typeface="Times New Roman" panose="02020603050405020304" pitchFamily="18" charset="0"/>
                        </a:rPr>
                        <a:t>Indian Journal of Science</a:t>
                      </a:r>
                      <a:r>
                        <a:rPr lang="en-US" sz="1700" baseline="0" dirty="0">
                          <a:latin typeface="Times New Roman" panose="02020603050405020304" pitchFamily="18" charset="0"/>
                          <a:ea typeface="Times New Roman" panose="02020603050405020304"/>
                          <a:cs typeface="Times New Roman" panose="02020603050405020304" pitchFamily="18" charset="0"/>
                        </a:rPr>
                        <a:t> and Technology</a:t>
                      </a:r>
                      <a:endParaRPr lang="en-US" sz="1700" dirty="0">
                        <a:latin typeface="Times New Roman" panose="02020603050405020304" pitchFamily="18" charset="0"/>
                        <a:ea typeface="Times New Roman" panose="02020603050405020304"/>
                        <a:cs typeface="Times New Roman" panose="02020603050405020304" pitchFamily="18"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BF4"/>
                    </a:solidFill>
                  </a:tcPr>
                </a:tc>
                <a:tc>
                  <a:txBody>
                    <a:bodyPr/>
                    <a:lstStyle/>
                    <a:p>
                      <a:pPr marL="74295" marR="0" indent="0" algn="l" defTabSz="914400" rtl="0" eaLnBrk="1" fontAlgn="auto" latinLnBrk="0" hangingPunct="1">
                        <a:lnSpc>
                          <a:spcPct val="100000"/>
                        </a:lnSpc>
                        <a:spcBef>
                          <a:spcPts val="335"/>
                        </a:spcBef>
                        <a:spcAft>
                          <a:spcPts val="0"/>
                        </a:spcAft>
                        <a:buClrTx/>
                        <a:buSzTx/>
                        <a:buFontTx/>
                        <a:buNone/>
                        <a:tabLst/>
                        <a:defRPr/>
                      </a:pPr>
                      <a:r>
                        <a:rPr lang="en-US" sz="1600" dirty="0">
                          <a:latin typeface="Times New Roman" panose="02020603050405020304"/>
                          <a:ea typeface="Times New Roman" panose="02020603050405020304"/>
                          <a:cs typeface="Times New Roman" panose="02020603050405020304"/>
                        </a:rPr>
                        <a:t>Aug/2020</a:t>
                      </a:r>
                    </a:p>
                    <a:p>
                      <a:pPr marL="74295" marR="0">
                        <a:spcBef>
                          <a:spcPts val="335"/>
                        </a:spcBef>
                        <a:spcAft>
                          <a:spcPts val="0"/>
                        </a:spcAft>
                      </a:pPr>
                      <a:endParaRPr lang="en-US" sz="1000" b="1" dirty="0">
                        <a:latin typeface="Times New Roman" panose="02020603050405020304"/>
                        <a:ea typeface="Times New Roman" panose="02020603050405020304"/>
                        <a:cs typeface="Times New Roman" panose="02020603050405020304"/>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BF4"/>
                    </a:solidFill>
                  </a:tcPr>
                </a:tc>
                <a:tc>
                  <a:txBody>
                    <a:bodyPr/>
                    <a:lstStyle/>
                    <a:p>
                      <a:pPr marL="74295" marR="0" indent="0" algn="l" defTabSz="914400" rtl="0" eaLnBrk="1" fontAlgn="auto" latinLnBrk="0" hangingPunct="1">
                        <a:lnSpc>
                          <a:spcPct val="100000"/>
                        </a:lnSpc>
                        <a:spcBef>
                          <a:spcPts val="335"/>
                        </a:spcBef>
                        <a:spcAft>
                          <a:spcPts val="0"/>
                        </a:spcAft>
                        <a:buClrTx/>
                        <a:buSzTx/>
                        <a:buFontTx/>
                        <a:buNone/>
                        <a:tabLst/>
                        <a:defRPr/>
                      </a:pPr>
                      <a:r>
                        <a:rPr lang="en-US" sz="1800" dirty="0">
                          <a:latin typeface="Times New Roman" pitchFamily="18" charset="0"/>
                          <a:cs typeface="Times New Roman" pitchFamily="18" charset="0"/>
                        </a:rPr>
                        <a:t>A standardised method of transmitting patient data across the Internet of Things in E-health contexts within hospitals</a:t>
                      </a:r>
                      <a:endParaRPr lang="en-US" sz="1800" dirty="0">
                        <a:latin typeface="Times New Roman" panose="02020603050405020304"/>
                        <a:ea typeface="Times New Roman" panose="02020603050405020304"/>
                        <a:cs typeface="Times New Roman" panose="02020603050405020304"/>
                      </a:endParaRPr>
                    </a:p>
                    <a:p>
                      <a:pPr marL="74295" marR="0">
                        <a:spcBef>
                          <a:spcPts val="335"/>
                        </a:spcBef>
                        <a:spcAft>
                          <a:spcPts val="0"/>
                        </a:spcAft>
                      </a:pPr>
                      <a:endParaRPr lang="en-US" sz="1800" dirty="0">
                        <a:latin typeface="Times New Roman" panose="02020603050405020304"/>
                        <a:ea typeface="Times New Roman" panose="02020603050405020304"/>
                        <a:cs typeface="Times New Roman" panose="02020603050405020304"/>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BF4"/>
                    </a:solidFill>
                  </a:tcPr>
                </a:tc>
                <a:tc>
                  <a:txBody>
                    <a:bodyPr/>
                    <a:lstStyle/>
                    <a:p>
                      <a:pPr marL="74295" marR="0" indent="0" algn="l" defTabSz="914400" rtl="0" eaLnBrk="1" fontAlgn="auto" latinLnBrk="0" hangingPunct="1">
                        <a:lnSpc>
                          <a:spcPct val="100000"/>
                        </a:lnSpc>
                        <a:spcBef>
                          <a:spcPts val="335"/>
                        </a:spcBef>
                        <a:spcAft>
                          <a:spcPts val="0"/>
                        </a:spcAft>
                        <a:buClrTx/>
                        <a:buSzTx/>
                        <a:buFontTx/>
                        <a:buNone/>
                        <a:tabLst/>
                        <a:defRPr/>
                      </a:pPr>
                      <a:r>
                        <a:rPr lang="en-US" sz="1600" dirty="0">
                          <a:latin typeface="Times New Roman" pitchFamily="18" charset="0"/>
                          <a:cs typeface="Times New Roman" pitchFamily="18" charset="0"/>
                        </a:rPr>
                        <a:t>Insecure and call for the implementation of specialized, lightweight security measures due to limitations in available resources.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 marR="0">
                        <a:spcBef>
                          <a:spcPts val="335"/>
                        </a:spcBef>
                        <a:spcAft>
                          <a:spcPts val="0"/>
                        </a:spcAft>
                      </a:pPr>
                      <a:endParaRPr lang="en-US" sz="1600" dirty="0">
                        <a:latin typeface="Times New Roman" panose="02020603050405020304" pitchFamily="18" charset="0"/>
                        <a:ea typeface="Times New Roman" panose="02020603050405020304"/>
                        <a:cs typeface="Times New Roman" panose="02020603050405020304" pitchFamily="18"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BF4"/>
                    </a:solidFill>
                  </a:tcPr>
                </a:tc>
                <a:extLst>
                  <a:ext uri="{0D108BD9-81ED-4DB2-BD59-A6C34878D82A}">
                    <a16:rowId xmlns:a16="http://schemas.microsoft.com/office/drawing/2014/main" val="10002"/>
                  </a:ext>
                </a:extLst>
              </a:tr>
            </a:tbl>
          </a:graphicData>
        </a:graphic>
      </p:graphicFrame>
      <p:sp>
        <p:nvSpPr>
          <p:cNvPr id="5" name="Rectangle 4"/>
          <p:cNvSpPr/>
          <p:nvPr/>
        </p:nvSpPr>
        <p:spPr>
          <a:xfrm>
            <a:off x="325120" y="182880"/>
            <a:ext cx="7116953" cy="584775"/>
          </a:xfrm>
          <a:prstGeom prst="rect">
            <a:avLst/>
          </a:prstGeom>
        </p:spPr>
        <p:txBody>
          <a:bodyPr wrap="square">
            <a:spAutoFit/>
          </a:bodyPr>
          <a:lstStyle/>
          <a:p>
            <a:r>
              <a:rPr lang="en-US" sz="3200" b="1" dirty="0">
                <a:latin typeface="Times New Roman" pitchFamily="18" charset="0"/>
                <a:cs typeface="Times New Roman" pitchFamily="18" charset="0"/>
              </a:rPr>
              <a:t>LITERATURE SURVEY</a:t>
            </a:r>
            <a:endParaRPr lang="en-US" sz="3200" dirty="0">
              <a:latin typeface="Times New Roman" pitchFamily="18" charset="0"/>
              <a:cs typeface="Times New Roman"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9C54C-08E4-902B-1BA6-D375098F740A}"/>
              </a:ext>
            </a:extLst>
          </p:cNvPr>
          <p:cNvSpPr>
            <a:spLocks noGrp="1"/>
          </p:cNvSpPr>
          <p:nvPr>
            <p:ph type="title"/>
          </p:nvPr>
        </p:nvSpPr>
        <p:spPr>
          <a:xfrm>
            <a:off x="467360" y="152400"/>
            <a:ext cx="10886440" cy="457200"/>
          </a:xfrm>
        </p:spPr>
        <p:txBody>
          <a:bodyPr>
            <a:normAutofit fontScale="90000"/>
          </a:bodyPr>
          <a:lstStyle/>
          <a:p>
            <a:pPr algn="just"/>
            <a:r>
              <a:rPr lang="en-IN" sz="3600" b="1" dirty="0">
                <a:latin typeface="Times New Roman" pitchFamily="18" charset="0"/>
                <a:cs typeface="Times New Roman" pitchFamily="18" charset="0"/>
              </a:rPr>
              <a:t>OVERVIEW</a:t>
            </a:r>
            <a:r>
              <a:rPr lang="en-IN" sz="4000" b="1" dirty="0">
                <a:latin typeface="Times New Roman" pitchFamily="18" charset="0"/>
                <a:cs typeface="Times New Roman" pitchFamily="18" charset="0"/>
              </a:rPr>
              <a:t> </a:t>
            </a:r>
          </a:p>
        </p:txBody>
      </p:sp>
      <p:sp>
        <p:nvSpPr>
          <p:cNvPr id="3" name="Content Placeholder 2">
            <a:extLst>
              <a:ext uri="{FF2B5EF4-FFF2-40B4-BE49-F238E27FC236}">
                <a16:creationId xmlns:a16="http://schemas.microsoft.com/office/drawing/2014/main" id="{52F1CB3D-8859-416D-A23A-D888D07D86A4}"/>
              </a:ext>
            </a:extLst>
          </p:cNvPr>
          <p:cNvSpPr>
            <a:spLocks noGrp="1"/>
          </p:cNvSpPr>
          <p:nvPr>
            <p:ph sz="half" idx="1"/>
          </p:nvPr>
        </p:nvSpPr>
        <p:spPr>
          <a:xfrm>
            <a:off x="467360" y="772160"/>
            <a:ext cx="6847840" cy="5577840"/>
          </a:xfrm>
        </p:spPr>
        <p:txBody>
          <a:bodyPr>
            <a:noAutofit/>
          </a:bodyPr>
          <a:lstStyle/>
          <a:p>
            <a:pPr marL="342900" indent="-342900" algn="just">
              <a:buFont typeface="+mj-lt"/>
              <a:buAutoNum type="arabicPeriod"/>
            </a:pPr>
            <a:r>
              <a:rPr lang="en-US" sz="2400" b="1" dirty="0">
                <a:latin typeface="Times New Roman" pitchFamily="18" charset="0"/>
                <a:cs typeface="Times New Roman" pitchFamily="18" charset="0"/>
              </a:rPr>
              <a:t>Introduction</a:t>
            </a:r>
          </a:p>
          <a:p>
            <a:pPr marL="342900" indent="-342900" algn="just">
              <a:buFont typeface="+mj-lt"/>
              <a:buAutoNum type="arabicPeriod"/>
            </a:pPr>
            <a:r>
              <a:rPr lang="en-US" sz="2400" b="1" dirty="0">
                <a:latin typeface="Times New Roman" pitchFamily="18" charset="0"/>
                <a:cs typeface="Times New Roman" pitchFamily="18" charset="0"/>
              </a:rPr>
              <a:t>Importance of the Project</a:t>
            </a:r>
          </a:p>
          <a:p>
            <a:pPr marL="342900" indent="-342900" algn="just">
              <a:buFont typeface="+mj-lt"/>
              <a:buAutoNum type="arabicPeriod"/>
            </a:pPr>
            <a:r>
              <a:rPr lang="en-US" sz="2400" b="1" dirty="0">
                <a:latin typeface="Times New Roman" pitchFamily="18" charset="0"/>
                <a:cs typeface="Times New Roman" pitchFamily="18" charset="0"/>
              </a:rPr>
              <a:t>Advantages</a:t>
            </a:r>
          </a:p>
          <a:p>
            <a:pPr marL="342900" indent="-342900" algn="just">
              <a:buFont typeface="+mj-lt"/>
              <a:buAutoNum type="arabicPeriod"/>
            </a:pPr>
            <a:r>
              <a:rPr lang="en-IN" altLang="en-US" sz="2400" b="1" dirty="0">
                <a:latin typeface="Times New Roman" pitchFamily="18" charset="0"/>
                <a:cs typeface="Times New Roman" pitchFamily="18" charset="0"/>
              </a:rPr>
              <a:t>Applications</a:t>
            </a:r>
            <a:endParaRPr lang="en-US" sz="2400" b="1" dirty="0">
              <a:latin typeface="Times New Roman" pitchFamily="18" charset="0"/>
              <a:cs typeface="Times New Roman" pitchFamily="18" charset="0"/>
            </a:endParaRPr>
          </a:p>
          <a:p>
            <a:pPr marL="342900" indent="-342900" algn="just">
              <a:buFont typeface="+mj-lt"/>
              <a:buAutoNum type="arabicPeriod"/>
            </a:pPr>
            <a:r>
              <a:rPr lang="en-IN" altLang="en-US" sz="2400" b="1" dirty="0">
                <a:latin typeface="Times New Roman" pitchFamily="18" charset="0"/>
                <a:cs typeface="Times New Roman" pitchFamily="18" charset="0"/>
              </a:rPr>
              <a:t>Software and Hardware</a:t>
            </a:r>
            <a:endParaRPr lang="en-US" sz="2400" b="1" dirty="0">
              <a:latin typeface="Times New Roman" pitchFamily="18" charset="0"/>
              <a:cs typeface="Times New Roman" pitchFamily="18" charset="0"/>
            </a:endParaRPr>
          </a:p>
          <a:p>
            <a:pPr marL="342900" indent="-342900" algn="just">
              <a:spcAft>
                <a:spcPts val="500"/>
              </a:spcAft>
              <a:buFont typeface="+mj-lt"/>
              <a:buAutoNum type="arabicPeriod"/>
            </a:pPr>
            <a:r>
              <a:rPr lang="en-IN" altLang="en-US" sz="2400" b="1" dirty="0">
                <a:latin typeface="Times New Roman" pitchFamily="18" charset="0"/>
                <a:cs typeface="Times New Roman" pitchFamily="18" charset="0"/>
              </a:rPr>
              <a:t>Literature Survey</a:t>
            </a:r>
            <a:endParaRPr lang="en-US" sz="2400" dirty="0">
              <a:latin typeface="Times New Roman" pitchFamily="18" charset="0"/>
              <a:cs typeface="Times New Roman" pitchFamily="18" charset="0"/>
            </a:endParaRPr>
          </a:p>
          <a:p>
            <a:pPr lvl="1" indent="0" algn="just">
              <a:spcAft>
                <a:spcPts val="500"/>
              </a:spcAft>
              <a:buFont typeface="+mj-lt"/>
              <a:buNone/>
            </a:pPr>
            <a:r>
              <a:rPr lang="en-IN" altLang="en-US" dirty="0">
                <a:latin typeface="Times New Roman" pitchFamily="18" charset="0"/>
                <a:cs typeface="Times New Roman" pitchFamily="18" charset="0"/>
              </a:rPr>
              <a:t>1) Introduction</a:t>
            </a:r>
          </a:p>
          <a:p>
            <a:pPr lvl="1" indent="0" algn="just">
              <a:spcAft>
                <a:spcPts val="500"/>
              </a:spcAft>
              <a:buFont typeface="+mj-lt"/>
              <a:buNone/>
            </a:pPr>
            <a:r>
              <a:rPr lang="en-IN" altLang="en-US" dirty="0">
                <a:latin typeface="Times New Roman" pitchFamily="18" charset="0"/>
                <a:cs typeface="Times New Roman" pitchFamily="18" charset="0"/>
              </a:rPr>
              <a:t>2) History</a:t>
            </a:r>
          </a:p>
          <a:p>
            <a:pPr marL="0" indent="0" algn="just">
              <a:buNone/>
            </a:pPr>
            <a:r>
              <a:rPr lang="en-IN" altLang="en-US" sz="2400" b="1" dirty="0">
                <a:latin typeface="Times New Roman" pitchFamily="18" charset="0"/>
                <a:cs typeface="Times New Roman" pitchFamily="18" charset="0"/>
              </a:rPr>
              <a:t>7.   Problem Formulation </a:t>
            </a:r>
            <a:r>
              <a:rPr lang="en-US" altLang="en-IN" sz="2400" b="1" dirty="0">
                <a:latin typeface="Times New Roman" pitchFamily="18" charset="0"/>
                <a:cs typeface="Times New Roman" pitchFamily="18" charset="0"/>
              </a:rPr>
              <a:t>:</a:t>
            </a:r>
            <a:endParaRPr lang="en-IN" altLang="en-US" sz="2400" b="1" dirty="0">
              <a:latin typeface="Times New Roman" pitchFamily="18" charset="0"/>
              <a:cs typeface="Times New Roman" pitchFamily="18" charset="0"/>
            </a:endParaRPr>
          </a:p>
          <a:p>
            <a:pPr marL="0" indent="0" algn="just">
              <a:buNone/>
            </a:pPr>
            <a:r>
              <a:rPr lang="en-IN" altLang="en-US" sz="2400" b="1" dirty="0">
                <a:latin typeface="Times New Roman" pitchFamily="18" charset="0"/>
                <a:cs typeface="Times New Roman" pitchFamily="18" charset="0"/>
              </a:rPr>
              <a:t>	</a:t>
            </a:r>
            <a:r>
              <a:rPr lang="en-IN" altLang="en-US" sz="2400" dirty="0">
                <a:latin typeface="Times New Roman" pitchFamily="18" charset="0"/>
                <a:cs typeface="Times New Roman" pitchFamily="18" charset="0"/>
              </a:rPr>
              <a:t>1) Proposed solution</a:t>
            </a:r>
            <a:r>
              <a:rPr lang="en-US" altLang="en-IN" sz="2400" dirty="0">
                <a:latin typeface="Times New Roman" pitchFamily="18" charset="0"/>
                <a:cs typeface="Times New Roman" pitchFamily="18" charset="0"/>
              </a:rPr>
              <a:t>.</a:t>
            </a:r>
            <a:endParaRPr lang="en-IN" altLang="en-US" sz="2400" dirty="0">
              <a:latin typeface="Times New Roman" pitchFamily="18" charset="0"/>
              <a:cs typeface="Times New Roman" pitchFamily="18" charset="0"/>
            </a:endParaRPr>
          </a:p>
          <a:p>
            <a:pPr marL="0" indent="0" algn="just">
              <a:buNone/>
            </a:pPr>
            <a:r>
              <a:rPr lang="en-IN" altLang="en-US" sz="2400" dirty="0">
                <a:latin typeface="Times New Roman" pitchFamily="18" charset="0"/>
                <a:cs typeface="Times New Roman" pitchFamily="18" charset="0"/>
              </a:rPr>
              <a:t>            2) Existing solution</a:t>
            </a:r>
            <a:r>
              <a:rPr lang="en-US" altLang="en-IN" sz="2400" dirty="0">
                <a:latin typeface="Times New Roman" pitchFamily="18" charset="0"/>
                <a:cs typeface="Times New Roman" pitchFamily="18" charset="0"/>
              </a:rPr>
              <a:t>.</a:t>
            </a:r>
            <a:endParaRPr lang="en-IN" altLang="en-IN" sz="2400" dirty="0">
              <a:latin typeface="Times New Roman" pitchFamily="18" charset="0"/>
              <a:cs typeface="Times New Roman" pitchFamily="18" charset="0"/>
            </a:endParaRPr>
          </a:p>
          <a:p>
            <a:pPr marL="0" indent="0" algn="just">
              <a:buNone/>
            </a:pPr>
            <a:r>
              <a:rPr lang="en-US" altLang="en-US" sz="2400" b="1" dirty="0">
                <a:latin typeface="Times New Roman" pitchFamily="18" charset="0"/>
                <a:cs typeface="Times New Roman" pitchFamily="18" charset="0"/>
              </a:rPr>
              <a:t>8.   Theoretical Modelling</a:t>
            </a:r>
          </a:p>
          <a:p>
            <a:pPr algn="just">
              <a:buNone/>
            </a:pPr>
            <a:endParaRPr lang="en-US" altLang="en-US" sz="2400" b="1" dirty="0">
              <a:latin typeface="Times New Roman" pitchFamily="18" charset="0"/>
              <a:cs typeface="Times New Roman" pitchFamily="18" charset="0"/>
            </a:endParaRPr>
          </a:p>
          <a:p>
            <a:pPr algn="just"/>
            <a:endParaRPr lang="en-US" altLang="en-US" sz="2400" b="1" dirty="0">
              <a:latin typeface="Times New Roman" pitchFamily="18" charset="0"/>
              <a:cs typeface="Times New Roman" pitchFamily="18" charset="0"/>
            </a:endParaRPr>
          </a:p>
          <a:p>
            <a:pPr algn="just"/>
            <a:endParaRPr lang="en-IN" sz="2400" dirty="0">
              <a:latin typeface="Times New Roman" pitchFamily="18" charset="0"/>
              <a:cs typeface="Times New Roman" pitchFamily="18" charset="0"/>
            </a:endParaRPr>
          </a:p>
        </p:txBody>
      </p:sp>
      <p:sp>
        <p:nvSpPr>
          <p:cNvPr id="5" name="Date Placeholder 4">
            <a:extLst>
              <a:ext uri="{FF2B5EF4-FFF2-40B4-BE49-F238E27FC236}">
                <a16:creationId xmlns:a16="http://schemas.microsoft.com/office/drawing/2014/main" id="{638D7FBC-58CB-3854-50D4-04CDB078F473}"/>
              </a:ext>
            </a:extLst>
          </p:cNvPr>
          <p:cNvSpPr>
            <a:spLocks noGrp="1"/>
          </p:cNvSpPr>
          <p:nvPr>
            <p:ph type="dt" sz="half" idx="10"/>
          </p:nvPr>
        </p:nvSpPr>
        <p:spPr>
          <a:xfrm>
            <a:off x="793759" y="6356350"/>
            <a:ext cx="2787641" cy="365125"/>
          </a:xfrm>
        </p:spPr>
        <p:txBody>
          <a:bodyPr/>
          <a:lstStyle/>
          <a:p>
            <a:r>
              <a:rPr lang="en-IN" dirty="0">
                <a:latin typeface="Times New Roman" pitchFamily="18" charset="0"/>
                <a:cs typeface="Times New Roman" pitchFamily="18" charset="0"/>
              </a:rPr>
              <a:t>01-06-2024</a:t>
            </a:r>
          </a:p>
        </p:txBody>
      </p:sp>
      <p:sp>
        <p:nvSpPr>
          <p:cNvPr id="6" name="Slide Number Placeholder 5">
            <a:extLst>
              <a:ext uri="{FF2B5EF4-FFF2-40B4-BE49-F238E27FC236}">
                <a16:creationId xmlns:a16="http://schemas.microsoft.com/office/drawing/2014/main" id="{F6081001-A3B3-C242-552F-C8338A234F8E}"/>
              </a:ext>
            </a:extLst>
          </p:cNvPr>
          <p:cNvSpPr>
            <a:spLocks noGrp="1"/>
          </p:cNvSpPr>
          <p:nvPr>
            <p:ph type="sldNum" sz="quarter" idx="12"/>
          </p:nvPr>
        </p:nvSpPr>
        <p:spPr>
          <a:xfrm>
            <a:off x="8566159" y="6356350"/>
            <a:ext cx="2787641" cy="365125"/>
          </a:xfrm>
        </p:spPr>
        <p:txBody>
          <a:bodyPr/>
          <a:lstStyle/>
          <a:p>
            <a:fld id="{CAB082C7-C37D-4F73-A4D0-1D7EBDFF54B7}" type="slidenum">
              <a:rPr lang="en-IN" smtClean="0">
                <a:latin typeface="Times New Roman" pitchFamily="18" charset="0"/>
                <a:cs typeface="Times New Roman" pitchFamily="18" charset="0"/>
              </a:rPr>
              <a:pPr/>
              <a:t>2</a:t>
            </a:fld>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15640430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D418ED-E5A5-49A8-A52C-C3CB308080EA}" type="datetime1">
              <a:rPr lang="en-IN" smtClean="0">
                <a:latin typeface="Times New Roman" pitchFamily="18" charset="0"/>
                <a:cs typeface="Times New Roman" pitchFamily="18" charset="0"/>
              </a:rPr>
              <a:pPr/>
              <a:t>04-12-2024</a:t>
            </a:fld>
            <a:endParaRPr lang="en-IN"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CAB082C7-C37D-4F73-A4D0-1D7EBDFF54B7}" type="slidenum">
              <a:rPr lang="en-IN" smtClean="0">
                <a:latin typeface="Times New Roman" pitchFamily="18" charset="0"/>
                <a:cs typeface="Times New Roman" pitchFamily="18" charset="0"/>
              </a:rPr>
              <a:pPr/>
              <a:t>20</a:t>
            </a:fld>
            <a:endParaRPr lang="en-IN" dirty="0">
              <a:latin typeface="Times New Roman" pitchFamily="18" charset="0"/>
              <a:cs typeface="Times New Roman" pitchFamily="18" charset="0"/>
            </a:endParaRPr>
          </a:p>
        </p:txBody>
      </p:sp>
      <p:graphicFrame>
        <p:nvGraphicFramePr>
          <p:cNvPr id="4" name="Table 3"/>
          <p:cNvGraphicFramePr>
            <a:graphicFrameLocks noGrp="1"/>
          </p:cNvGraphicFramePr>
          <p:nvPr/>
        </p:nvGraphicFramePr>
        <p:xfrm>
          <a:off x="254000" y="245149"/>
          <a:ext cx="11755121" cy="5861898"/>
        </p:xfrm>
        <a:graphic>
          <a:graphicData uri="http://schemas.openxmlformats.org/drawingml/2006/table">
            <a:tbl>
              <a:tblPr/>
              <a:tblGrid>
                <a:gridCol w="678798">
                  <a:extLst>
                    <a:ext uri="{9D8B030D-6E8A-4147-A177-3AD203B41FA5}">
                      <a16:colId xmlns:a16="http://schemas.microsoft.com/office/drawing/2014/main" val="20000"/>
                    </a:ext>
                  </a:extLst>
                </a:gridCol>
                <a:gridCol w="1556408">
                  <a:extLst>
                    <a:ext uri="{9D8B030D-6E8A-4147-A177-3AD203B41FA5}">
                      <a16:colId xmlns:a16="http://schemas.microsoft.com/office/drawing/2014/main" val="20001"/>
                    </a:ext>
                  </a:extLst>
                </a:gridCol>
                <a:gridCol w="1981120">
                  <a:extLst>
                    <a:ext uri="{9D8B030D-6E8A-4147-A177-3AD203B41FA5}">
                      <a16:colId xmlns:a16="http://schemas.microsoft.com/office/drawing/2014/main" val="20002"/>
                    </a:ext>
                  </a:extLst>
                </a:gridCol>
                <a:gridCol w="2086376">
                  <a:extLst>
                    <a:ext uri="{9D8B030D-6E8A-4147-A177-3AD203B41FA5}">
                      <a16:colId xmlns:a16="http://schemas.microsoft.com/office/drawing/2014/main" val="20003"/>
                    </a:ext>
                  </a:extLst>
                </a:gridCol>
                <a:gridCol w="1236018">
                  <a:extLst>
                    <a:ext uri="{9D8B030D-6E8A-4147-A177-3AD203B41FA5}">
                      <a16:colId xmlns:a16="http://schemas.microsoft.com/office/drawing/2014/main" val="20004"/>
                    </a:ext>
                  </a:extLst>
                </a:gridCol>
                <a:gridCol w="2436225">
                  <a:extLst>
                    <a:ext uri="{9D8B030D-6E8A-4147-A177-3AD203B41FA5}">
                      <a16:colId xmlns:a16="http://schemas.microsoft.com/office/drawing/2014/main" val="20005"/>
                    </a:ext>
                  </a:extLst>
                </a:gridCol>
                <a:gridCol w="1780176">
                  <a:extLst>
                    <a:ext uri="{9D8B030D-6E8A-4147-A177-3AD203B41FA5}">
                      <a16:colId xmlns:a16="http://schemas.microsoft.com/office/drawing/2014/main" val="20006"/>
                    </a:ext>
                  </a:extLst>
                </a:gridCol>
              </a:tblGrid>
              <a:tr h="608291">
                <a:tc>
                  <a:txBody>
                    <a:bodyPr/>
                    <a:lstStyle/>
                    <a:p>
                      <a:pPr marL="73025" marR="0">
                        <a:spcBef>
                          <a:spcPts val="325"/>
                        </a:spcBef>
                        <a:spcAft>
                          <a:spcPts val="0"/>
                        </a:spcAft>
                      </a:pPr>
                      <a:r>
                        <a:rPr lang="en-US" sz="1700" b="1" dirty="0">
                          <a:solidFill>
                            <a:srgbClr val="FFFFFF"/>
                          </a:solidFill>
                          <a:latin typeface="Times New Roman" pitchFamily="18" charset="0"/>
                          <a:ea typeface="Times New Roman" panose="02020603050405020304"/>
                          <a:cs typeface="Times New Roman" pitchFamily="18" charset="0"/>
                        </a:rPr>
                        <a:t>S . no</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472C3"/>
                    </a:solidFill>
                  </a:tcPr>
                </a:tc>
                <a:tc>
                  <a:txBody>
                    <a:bodyPr/>
                    <a:lstStyle/>
                    <a:p>
                      <a:pPr marL="248920" marR="138430" indent="-175895">
                        <a:lnSpc>
                          <a:spcPct val="105000"/>
                        </a:lnSpc>
                        <a:spcBef>
                          <a:spcPts val="325"/>
                        </a:spcBef>
                        <a:spcAft>
                          <a:spcPts val="0"/>
                        </a:spcAft>
                      </a:pPr>
                      <a:r>
                        <a:rPr lang="en-US" sz="1700" b="1" dirty="0">
                          <a:solidFill>
                            <a:srgbClr val="FFFFFF"/>
                          </a:solidFill>
                          <a:latin typeface="Times New Roman" pitchFamily="18" charset="0"/>
                          <a:ea typeface="Times New Roman" panose="02020603050405020304"/>
                          <a:cs typeface="Times New Roman" pitchFamily="18" charset="0"/>
                        </a:rPr>
                        <a:t>Name of the Author</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472C3"/>
                    </a:solidFill>
                  </a:tcPr>
                </a:tc>
                <a:tc>
                  <a:txBody>
                    <a:bodyPr/>
                    <a:lstStyle/>
                    <a:p>
                      <a:pPr marL="73660" marR="0">
                        <a:spcBef>
                          <a:spcPts val="325"/>
                        </a:spcBef>
                        <a:spcAft>
                          <a:spcPts val="0"/>
                        </a:spcAft>
                      </a:pPr>
                      <a:r>
                        <a:rPr lang="en-US" sz="1700" b="1" dirty="0">
                          <a:solidFill>
                            <a:srgbClr val="FFFFFF"/>
                          </a:solidFill>
                          <a:latin typeface="Times New Roman" pitchFamily="18" charset="0"/>
                          <a:ea typeface="Times New Roman" panose="02020603050405020304"/>
                          <a:cs typeface="Times New Roman" pitchFamily="18" charset="0"/>
                        </a:rPr>
                        <a:t>Paper Title</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472C3"/>
                    </a:solidFill>
                  </a:tcPr>
                </a:tc>
                <a:tc>
                  <a:txBody>
                    <a:bodyPr/>
                    <a:lstStyle/>
                    <a:p>
                      <a:pPr marL="74295" marR="0" indent="635">
                        <a:lnSpc>
                          <a:spcPct val="105000"/>
                        </a:lnSpc>
                        <a:spcBef>
                          <a:spcPts val="325"/>
                        </a:spcBef>
                        <a:spcAft>
                          <a:spcPts val="0"/>
                        </a:spcAft>
                      </a:pPr>
                      <a:r>
                        <a:rPr lang="en-US" sz="1700" b="1" dirty="0">
                          <a:solidFill>
                            <a:srgbClr val="FFFFFF"/>
                          </a:solidFill>
                          <a:latin typeface="Times New Roman" pitchFamily="18" charset="0"/>
                          <a:ea typeface="Times New Roman" panose="02020603050405020304"/>
                          <a:cs typeface="Times New Roman" pitchFamily="18" charset="0"/>
                        </a:rPr>
                        <a:t>International Journal/conference</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472C3"/>
                    </a:solidFill>
                  </a:tcPr>
                </a:tc>
                <a:tc>
                  <a:txBody>
                    <a:bodyPr/>
                    <a:lstStyle/>
                    <a:p>
                      <a:pPr marL="74930" marR="0">
                        <a:lnSpc>
                          <a:spcPct val="105000"/>
                        </a:lnSpc>
                        <a:spcBef>
                          <a:spcPts val="325"/>
                        </a:spcBef>
                        <a:spcAft>
                          <a:spcPts val="0"/>
                        </a:spcAft>
                      </a:pPr>
                      <a:r>
                        <a:rPr lang="en-US" sz="1700" b="1" dirty="0">
                          <a:solidFill>
                            <a:srgbClr val="FFFFFF"/>
                          </a:solidFill>
                          <a:latin typeface="Times New Roman" pitchFamily="18" charset="0"/>
                          <a:ea typeface="Times New Roman" panose="02020603050405020304"/>
                          <a:cs typeface="Times New Roman" pitchFamily="18" charset="0"/>
                        </a:rPr>
                        <a:t>Month/ year</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472C3"/>
                    </a:solidFill>
                  </a:tcPr>
                </a:tc>
                <a:tc>
                  <a:txBody>
                    <a:bodyPr/>
                    <a:lstStyle/>
                    <a:p>
                      <a:pPr marL="74930" marR="0">
                        <a:lnSpc>
                          <a:spcPct val="105000"/>
                        </a:lnSpc>
                        <a:spcBef>
                          <a:spcPts val="325"/>
                        </a:spcBef>
                        <a:spcAft>
                          <a:spcPts val="0"/>
                        </a:spcAft>
                      </a:pPr>
                      <a:r>
                        <a:rPr lang="en-US" sz="1700" b="1" dirty="0">
                          <a:solidFill>
                            <a:schemeClr val="bg1"/>
                          </a:solidFill>
                          <a:latin typeface="Times New Roman" pitchFamily="18" charset="0"/>
                          <a:ea typeface="Times New Roman" panose="02020603050405020304"/>
                          <a:cs typeface="Times New Roman" pitchFamily="18" charset="0"/>
                        </a:rPr>
                        <a:t>Description</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472C3"/>
                    </a:solidFill>
                  </a:tcPr>
                </a:tc>
                <a:tc>
                  <a:txBody>
                    <a:bodyPr/>
                    <a:lstStyle/>
                    <a:p>
                      <a:pPr marL="74930" marR="0">
                        <a:lnSpc>
                          <a:spcPct val="105000"/>
                        </a:lnSpc>
                        <a:spcBef>
                          <a:spcPts val="325"/>
                        </a:spcBef>
                        <a:spcAft>
                          <a:spcPts val="0"/>
                        </a:spcAft>
                      </a:pPr>
                      <a:r>
                        <a:rPr lang="en-US" sz="1700" b="1" dirty="0">
                          <a:solidFill>
                            <a:schemeClr val="bg1"/>
                          </a:solidFill>
                          <a:latin typeface="Times New Roman" pitchFamily="18" charset="0"/>
                          <a:ea typeface="Times New Roman" panose="02020603050405020304"/>
                          <a:cs typeface="Times New Roman" pitchFamily="18" charset="0"/>
                        </a:rPr>
                        <a:t>Limitation</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472C3"/>
                    </a:solidFill>
                  </a:tcPr>
                </a:tc>
                <a:extLst>
                  <a:ext uri="{0D108BD9-81ED-4DB2-BD59-A6C34878D82A}">
                    <a16:rowId xmlns:a16="http://schemas.microsoft.com/office/drawing/2014/main" val="10000"/>
                  </a:ext>
                </a:extLst>
              </a:tr>
              <a:tr h="2031739">
                <a:tc>
                  <a:txBody>
                    <a:bodyPr/>
                    <a:lstStyle/>
                    <a:p>
                      <a:pPr marL="73025" marR="0">
                        <a:spcBef>
                          <a:spcPts val="225"/>
                        </a:spcBef>
                        <a:spcAft>
                          <a:spcPts val="0"/>
                        </a:spcAft>
                      </a:pPr>
                      <a:r>
                        <a:rPr lang="en-US" sz="1700" dirty="0">
                          <a:latin typeface="Times New Roman" pitchFamily="18" charset="0"/>
                          <a:ea typeface="Times New Roman" panose="02020603050405020304"/>
                          <a:cs typeface="Times New Roman" pitchFamily="18" charset="0"/>
                        </a:rPr>
                        <a:t>3.</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4E9"/>
                    </a:solidFill>
                  </a:tcPr>
                </a:tc>
                <a:tc>
                  <a:txBody>
                    <a:bodyPr/>
                    <a:lstStyle/>
                    <a:p>
                      <a:pPr marL="73660" marR="138430" indent="57785" algn="l" defTabSz="914400" rtl="0" eaLnBrk="1" fontAlgn="auto" latinLnBrk="0" hangingPunct="1">
                        <a:lnSpc>
                          <a:spcPct val="105000"/>
                        </a:lnSpc>
                        <a:spcBef>
                          <a:spcPts val="80"/>
                        </a:spcBef>
                        <a:spcAft>
                          <a:spcPts val="0"/>
                        </a:spcAft>
                        <a:buClrTx/>
                        <a:buSzTx/>
                        <a:buFontTx/>
                        <a:buNone/>
                        <a:tabLst/>
                        <a:defRPr/>
                      </a:pPr>
                      <a:r>
                        <a:rPr lang="en-US" sz="1600" dirty="0">
                          <a:latin typeface="Times New Roman" pitchFamily="18" charset="0"/>
                          <a:cs typeface="Times New Roman" pitchFamily="18" charset="0"/>
                        </a:rPr>
                        <a:t>S. SheebaRani, Jafar</a:t>
                      </a:r>
                      <a:r>
                        <a:rPr lang="en-US" sz="1600" baseline="0" dirty="0">
                          <a:latin typeface="Times New Roman" pitchFamily="18" charset="0"/>
                          <a:cs typeface="Times New Roman" pitchFamily="18" charset="0"/>
                        </a:rPr>
                        <a:t>A.Alzubi,S.K.Lakshamanaprabu,Deepak Gupta,Ramachandran Manikandan</a:t>
                      </a:r>
                      <a:endParaRPr lang="en-US" sz="1600" dirty="0">
                        <a:latin typeface="Times New Roman" pitchFamily="18" charset="0"/>
                        <a:cs typeface="Times New Roman" pitchFamily="18" charset="0"/>
                      </a:endParaRPr>
                    </a:p>
                    <a:p>
                      <a:pPr marL="73660" marR="138430" indent="57785">
                        <a:lnSpc>
                          <a:spcPct val="105000"/>
                        </a:lnSpc>
                        <a:spcBef>
                          <a:spcPts val="80"/>
                        </a:spcBef>
                        <a:spcAft>
                          <a:spcPts val="0"/>
                        </a:spcAft>
                      </a:pPr>
                      <a:endParaRPr lang="en-US" sz="1800" dirty="0">
                        <a:latin typeface="Times New Roman" pitchFamily="18" charset="0"/>
                        <a:ea typeface="Times New Roman" panose="02020603050405020304"/>
                        <a:cs typeface="Times New Roman" pitchFamily="18"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4E9"/>
                    </a:solidFill>
                  </a:tcPr>
                </a:tc>
                <a:tc>
                  <a:txBody>
                    <a:bodyPr/>
                    <a:lstStyle/>
                    <a:p>
                      <a:pPr marL="73660" marR="0">
                        <a:lnSpc>
                          <a:spcPct val="105000"/>
                        </a:lnSpc>
                        <a:spcBef>
                          <a:spcPts val="225"/>
                        </a:spcBef>
                        <a:spcAft>
                          <a:spcPts val="0"/>
                        </a:spcAft>
                      </a:pPr>
                      <a:r>
                        <a:rPr lang="en-US" sz="1600" dirty="0">
                          <a:latin typeface="Times New Roman" pitchFamily="18" charset="0"/>
                          <a:ea typeface="Times New Roman" panose="02020603050405020304"/>
                          <a:cs typeface="Times New Roman" pitchFamily="18" charset="0"/>
                        </a:rPr>
                        <a:t>Optimal users secure data transmission on the internet of healthcare things(IOHT)</a:t>
                      </a:r>
                      <a:r>
                        <a:rPr lang="en-US" sz="1600" baseline="0" dirty="0">
                          <a:latin typeface="Times New Roman" pitchFamily="18" charset="0"/>
                          <a:ea typeface="Times New Roman" panose="02020603050405020304"/>
                          <a:cs typeface="Times New Roman" pitchFamily="18" charset="0"/>
                        </a:rPr>
                        <a:t> with lightweight block ciphers</a:t>
                      </a:r>
                      <a:endParaRPr lang="en-US" sz="1600" dirty="0">
                        <a:latin typeface="Times New Roman" pitchFamily="18" charset="0"/>
                        <a:ea typeface="Times New Roman" panose="02020603050405020304"/>
                        <a:cs typeface="Times New Roman" pitchFamily="18"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4E9"/>
                    </a:solidFill>
                  </a:tcPr>
                </a:tc>
                <a:tc>
                  <a:txBody>
                    <a:bodyPr/>
                    <a:lstStyle/>
                    <a:p>
                      <a:pPr marL="74295" marR="0">
                        <a:lnSpc>
                          <a:spcPct val="105000"/>
                        </a:lnSpc>
                        <a:spcBef>
                          <a:spcPts val="225"/>
                        </a:spcBef>
                        <a:spcAft>
                          <a:spcPts val="0"/>
                        </a:spcAft>
                      </a:pPr>
                      <a:r>
                        <a:rPr lang="en-US" sz="1600" dirty="0">
                          <a:latin typeface="Times New Roman" pitchFamily="18" charset="0"/>
                          <a:ea typeface="Times New Roman" panose="02020603050405020304"/>
                          <a:cs typeface="Times New Roman" pitchFamily="18" charset="0"/>
                          <a:sym typeface="+mn-ea"/>
                        </a:rPr>
                        <a:t>Multimedia Tools and Applications (Springer)</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4E9"/>
                    </a:solidFill>
                  </a:tcPr>
                </a:tc>
                <a:tc>
                  <a:txBody>
                    <a:bodyPr/>
                    <a:lstStyle/>
                    <a:p>
                      <a:pPr marL="74930" marR="424815">
                        <a:lnSpc>
                          <a:spcPct val="105000"/>
                        </a:lnSpc>
                        <a:spcBef>
                          <a:spcPts val="225"/>
                        </a:spcBef>
                        <a:spcAft>
                          <a:spcPts val="0"/>
                        </a:spcAft>
                      </a:pPr>
                      <a:r>
                        <a:rPr lang="en-US" sz="1700" dirty="0">
                          <a:latin typeface="Times New Roman" pitchFamily="18" charset="0"/>
                          <a:ea typeface="Times New Roman" panose="02020603050405020304"/>
                          <a:cs typeface="Times New Roman" pitchFamily="18" charset="0"/>
                        </a:rPr>
                        <a:t>May/ 2019</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4E9"/>
                    </a:solidFill>
                  </a:tcPr>
                </a:tc>
                <a:tc>
                  <a:txBody>
                    <a:bodyPr/>
                    <a:lstStyle/>
                    <a:p>
                      <a:pPr marL="342900" indent="-342900" algn="l"/>
                      <a:r>
                        <a:rPr lang="en-US" sz="1600" dirty="0">
                          <a:latin typeface="Times New Roman" pitchFamily="18" charset="0"/>
                          <a:cs typeface="Times New Roman" pitchFamily="18" charset="0"/>
                        </a:rPr>
                        <a:t> Research into the challenges</a:t>
                      </a:r>
                    </a:p>
                    <a:p>
                      <a:pPr marL="342900" indent="-342900" algn="l"/>
                      <a:r>
                        <a:rPr lang="en-US" sz="1600" dirty="0">
                          <a:latin typeface="Times New Roman" pitchFamily="18" charset="0"/>
                          <a:cs typeface="Times New Roman" pitchFamily="18" charset="0"/>
                        </a:rPr>
                        <a:t> of data gathering in IoT</a:t>
                      </a:r>
                    </a:p>
                    <a:p>
                      <a:pPr marL="342900" indent="-342900" algn="l"/>
                      <a:r>
                        <a:rPr lang="en-US" sz="1600" dirty="0">
                          <a:latin typeface="Times New Roman" pitchFamily="18" charset="0"/>
                          <a:cs typeface="Times New Roman" pitchFamily="18" charset="0"/>
                        </a:rPr>
                        <a:t>-based healthcare apps has</a:t>
                      </a:r>
                    </a:p>
                    <a:p>
                      <a:pPr marL="342900" indent="-342900" algn="l"/>
                      <a:r>
                        <a:rPr lang="en-US" sz="1600" dirty="0">
                          <a:latin typeface="Times New Roman" pitchFamily="18" charset="0"/>
                          <a:cs typeface="Times New Roman" pitchFamily="18" charset="0"/>
                        </a:rPr>
                        <a:t>led to the development of a</a:t>
                      </a:r>
                    </a:p>
                    <a:p>
                      <a:pPr marL="342900" indent="-342900" algn="l"/>
                      <a:r>
                        <a:rPr lang="en-US" sz="1600" dirty="0">
                          <a:latin typeface="Times New Roman" pitchFamily="18" charset="0"/>
                          <a:cs typeface="Times New Roman" pitchFamily="18" charset="0"/>
                        </a:rPr>
                        <a:t> novel healthcare data secure</a:t>
                      </a:r>
                    </a:p>
                    <a:p>
                      <a:pPr marL="342900" indent="-342900" algn="l"/>
                      <a:r>
                        <a:rPr lang="en-US" sz="1600" dirty="0">
                          <a:latin typeface="Times New Roman" pitchFamily="18" charset="0"/>
                          <a:cs typeface="Times New Roman" pitchFamily="18" charset="0"/>
                        </a:rPr>
                        <a:t> method that ensures</a:t>
                      </a:r>
                      <a:r>
                        <a:rPr lang="en-US" sz="1600" baseline="0" dirty="0">
                          <a:latin typeface="Times New Roman" pitchFamily="18" charset="0"/>
                          <a:cs typeface="Times New Roman" pitchFamily="18" charset="0"/>
                        </a:rPr>
                        <a:t> </a:t>
                      </a:r>
                      <a:r>
                        <a:rPr lang="en-US" sz="1600" dirty="0">
                          <a:latin typeface="Times New Roman" pitchFamily="18" charset="0"/>
                          <a:cs typeface="Times New Roman" pitchFamily="18" charset="0"/>
                        </a:rPr>
                        <a:t>the</a:t>
                      </a:r>
                    </a:p>
                    <a:p>
                      <a:pPr marL="342900" indent="-342900" algn="l"/>
                      <a:r>
                        <a:rPr lang="en-US" sz="1600" baseline="0" dirty="0">
                          <a:latin typeface="Times New Roman" pitchFamily="18" charset="0"/>
                          <a:cs typeface="Times New Roman" pitchFamily="18" charset="0"/>
                        </a:rPr>
                        <a:t> </a:t>
                      </a:r>
                      <a:r>
                        <a:rPr lang="en-US" sz="1600" dirty="0">
                          <a:latin typeface="Times New Roman" pitchFamily="18" charset="0"/>
                          <a:cs typeface="Times New Roman" pitchFamily="18" charset="0"/>
                        </a:rPr>
                        <a:t>privacy&amp;security of patient</a:t>
                      </a:r>
                    </a:p>
                    <a:p>
                      <a:pPr marL="342900" indent="-342900" algn="l"/>
                      <a:r>
                        <a:rPr lang="en-US" sz="1600" dirty="0">
                          <a:latin typeface="Times New Roman" pitchFamily="18" charset="0"/>
                          <a:cs typeface="Times New Roman" pitchFamily="18" charset="0"/>
                        </a:rPr>
                        <a:t> records.</a:t>
                      </a:r>
                    </a:p>
                    <a:p>
                      <a:pPr marL="342900" indent="-342900" algn="l"/>
                      <a:endParaRPr lang="en-US" sz="1600" dirty="0">
                        <a:latin typeface="Times New Roman" pitchFamily="18" charset="0"/>
                        <a:ea typeface="Times New Roman" panose="02020603050405020304"/>
                        <a:cs typeface="Times New Roman" pitchFamily="18"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4E9"/>
                    </a:solidFill>
                  </a:tcPr>
                </a:tc>
                <a:tc>
                  <a:txBody>
                    <a:bodyPr/>
                    <a:lstStyle/>
                    <a:p>
                      <a:pPr marL="342900" indent="-342900" algn="l"/>
                      <a:r>
                        <a:rPr lang="en-US" sz="1600" dirty="0">
                          <a:latin typeface="Times New Roman" pitchFamily="18" charset="0"/>
                          <a:cs typeface="Times New Roman" pitchFamily="18" charset="0"/>
                        </a:rPr>
                        <a:t> Its execution time</a:t>
                      </a:r>
                    </a:p>
                    <a:p>
                      <a:pPr marL="342900" indent="-342900" algn="l"/>
                      <a:r>
                        <a:rPr lang="en-US" sz="1600" dirty="0">
                          <a:latin typeface="Times New Roman" pitchFamily="18" charset="0"/>
                          <a:cs typeface="Times New Roman" pitchFamily="18" charset="0"/>
                        </a:rPr>
                        <a:t> is far high than </a:t>
                      </a:r>
                    </a:p>
                    <a:p>
                      <a:pPr marL="342900" indent="-342900" algn="l"/>
                      <a:r>
                        <a:rPr lang="en-US" sz="1600" dirty="0">
                          <a:latin typeface="Times New Roman" pitchFamily="18" charset="0"/>
                          <a:cs typeface="Times New Roman" pitchFamily="18" charset="0"/>
                        </a:rPr>
                        <a:t>that of other cypher</a:t>
                      </a:r>
                    </a:p>
                    <a:p>
                      <a:pPr marL="342900" indent="-342900" algn="l"/>
                      <a:r>
                        <a:rPr lang="en-US" sz="1600" dirty="0">
                          <a:latin typeface="Times New Roman" pitchFamily="18" charset="0"/>
                          <a:cs typeface="Times New Roman" pitchFamily="18" charset="0"/>
                        </a:rPr>
                        <a:t> algorithms and the</a:t>
                      </a:r>
                    </a:p>
                    <a:p>
                      <a:pPr marL="342900" indent="-342900" algn="l"/>
                      <a:r>
                        <a:rPr lang="en-US" sz="1600" dirty="0">
                          <a:latin typeface="Times New Roman" pitchFamily="18" charset="0"/>
                          <a:cs typeface="Times New Roman" pitchFamily="18" charset="0"/>
                        </a:rPr>
                        <a:t> model</a:t>
                      </a:r>
                      <a:r>
                        <a:rPr lang="en-US" sz="1600" baseline="0" dirty="0">
                          <a:latin typeface="Times New Roman" pitchFamily="18" charset="0"/>
                          <a:cs typeface="Times New Roman" pitchFamily="18" charset="0"/>
                        </a:rPr>
                        <a:t> </a:t>
                      </a:r>
                      <a:r>
                        <a:rPr lang="en-US" sz="1600" dirty="0">
                          <a:latin typeface="Times New Roman" pitchFamily="18" charset="0"/>
                          <a:cs typeface="Times New Roman" pitchFamily="18" charset="0"/>
                        </a:rPr>
                        <a:t>utilized to </a:t>
                      </a:r>
                    </a:p>
                    <a:p>
                      <a:pPr marL="342900" indent="-342900" algn="l"/>
                      <a:r>
                        <a:rPr lang="en-US" sz="1600" dirty="0">
                          <a:latin typeface="Times New Roman" pitchFamily="18" charset="0"/>
                          <a:cs typeface="Times New Roman" pitchFamily="18" charset="0"/>
                        </a:rPr>
                        <a:t>create shares in the</a:t>
                      </a:r>
                    </a:p>
                    <a:p>
                      <a:pPr marL="342900" indent="-342900" algn="l"/>
                      <a:r>
                        <a:rPr lang="en-US" sz="1600" dirty="0">
                          <a:latin typeface="Times New Roman" pitchFamily="18" charset="0"/>
                          <a:cs typeface="Times New Roman" pitchFamily="18" charset="0"/>
                        </a:rPr>
                        <a:t> system</a:t>
                      </a:r>
                    </a:p>
                    <a:p>
                      <a:pPr marL="74930" marR="424815">
                        <a:lnSpc>
                          <a:spcPct val="105000"/>
                        </a:lnSpc>
                        <a:spcBef>
                          <a:spcPts val="225"/>
                        </a:spcBef>
                        <a:spcAft>
                          <a:spcPts val="0"/>
                        </a:spcAft>
                      </a:pPr>
                      <a:endParaRPr lang="en-US" sz="1700" dirty="0">
                        <a:latin typeface="Times New Roman" pitchFamily="18" charset="0"/>
                        <a:ea typeface="Times New Roman" panose="02020603050405020304"/>
                        <a:cs typeface="Times New Roman" pitchFamily="18"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4E9"/>
                    </a:solidFill>
                  </a:tcPr>
                </a:tc>
                <a:extLst>
                  <a:ext uri="{0D108BD9-81ED-4DB2-BD59-A6C34878D82A}">
                    <a16:rowId xmlns:a16="http://schemas.microsoft.com/office/drawing/2014/main" val="10001"/>
                  </a:ext>
                </a:extLst>
              </a:tr>
              <a:tr h="3059047">
                <a:tc>
                  <a:txBody>
                    <a:bodyPr/>
                    <a:lstStyle/>
                    <a:p>
                      <a:pPr marL="73025" marR="0">
                        <a:spcBef>
                          <a:spcPts val="325"/>
                        </a:spcBef>
                        <a:spcAft>
                          <a:spcPts val="0"/>
                        </a:spcAft>
                      </a:pPr>
                      <a:r>
                        <a:rPr lang="en-US" sz="1700" dirty="0">
                          <a:latin typeface="Times New Roman" pitchFamily="18" charset="0"/>
                          <a:ea typeface="Times New Roman" panose="02020603050405020304"/>
                          <a:cs typeface="Times New Roman" pitchFamily="18" charset="0"/>
                        </a:rPr>
                        <a:t>4.</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BF4"/>
                    </a:solidFill>
                  </a:tcPr>
                </a:tc>
                <a:tc>
                  <a:txBody>
                    <a:bodyPr/>
                    <a:lstStyle/>
                    <a:p>
                      <a:pPr marL="73660" marR="138430" indent="-1270">
                        <a:lnSpc>
                          <a:spcPct val="105000"/>
                        </a:lnSpc>
                        <a:spcBef>
                          <a:spcPts val="325"/>
                        </a:spcBef>
                        <a:spcAft>
                          <a:spcPts val="0"/>
                        </a:spcAft>
                      </a:pPr>
                      <a:r>
                        <a:rPr lang="en-US" sz="1600" dirty="0">
                          <a:latin typeface="Times New Roman" pitchFamily="18" charset="0"/>
                          <a:cs typeface="Times New Roman" pitchFamily="18" charset="0"/>
                        </a:rPr>
                        <a:t>Sarada Prasad Gochhayat, Chhagan Lal, Lokesh Sharma, D. P. Sharma, Deepak Gupta, Jose Antonio Marmolejo Saucedo, Utku Kose</a:t>
                      </a:r>
                      <a:endParaRPr lang="en-US" sz="1600" dirty="0">
                        <a:latin typeface="Times New Roman" pitchFamily="18" charset="0"/>
                        <a:ea typeface="Times New Roman" panose="02020603050405020304"/>
                        <a:cs typeface="Times New Roman" pitchFamily="18"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BF4"/>
                    </a:solidFill>
                  </a:tcPr>
                </a:tc>
                <a:tc>
                  <a:txBody>
                    <a:bodyPr/>
                    <a:lstStyle/>
                    <a:p>
                      <a:pPr marL="73660" marR="0">
                        <a:lnSpc>
                          <a:spcPct val="105000"/>
                        </a:lnSpc>
                        <a:spcBef>
                          <a:spcPts val="325"/>
                        </a:spcBef>
                        <a:spcAft>
                          <a:spcPts val="0"/>
                        </a:spcAft>
                      </a:pPr>
                      <a:r>
                        <a:rPr lang="en-US" sz="1600" dirty="0">
                          <a:latin typeface="Times New Roman" pitchFamily="18" charset="0"/>
                          <a:cs typeface="Times New Roman" pitchFamily="18" charset="0"/>
                        </a:rPr>
                        <a:t>Reliable and secure data transfer in IoT networks</a:t>
                      </a:r>
                      <a:endParaRPr lang="en-US" altLang="en-IN" sz="1600" dirty="0">
                        <a:latin typeface="Times New Roman" pitchFamily="18" charset="0"/>
                        <a:ea typeface="Times New Roman" panose="02020603050405020304"/>
                        <a:cs typeface="Times New Roman" pitchFamily="18"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BF4"/>
                    </a:solidFill>
                  </a:tcPr>
                </a:tc>
                <a:tc>
                  <a:txBody>
                    <a:bodyPr/>
                    <a:lstStyle/>
                    <a:p>
                      <a:pPr marL="74295" marR="0">
                        <a:lnSpc>
                          <a:spcPct val="105000"/>
                        </a:lnSpc>
                        <a:spcBef>
                          <a:spcPts val="325"/>
                        </a:spcBef>
                        <a:spcAft>
                          <a:spcPts val="0"/>
                        </a:spcAft>
                      </a:pPr>
                      <a:r>
                        <a:rPr lang="en-IN" sz="1600" dirty="0">
                          <a:latin typeface="Times New Roman" pitchFamily="18" charset="0"/>
                          <a:ea typeface="Times New Roman" panose="02020603050405020304"/>
                          <a:cs typeface="Times New Roman" pitchFamily="18" charset="0"/>
                        </a:rPr>
                        <a:t>Wireless Networks(Springer)</a:t>
                      </a:r>
                      <a:endParaRPr lang="en-US" sz="1600" dirty="0">
                        <a:latin typeface="Times New Roman" pitchFamily="18" charset="0"/>
                        <a:ea typeface="Times New Roman" panose="02020603050405020304"/>
                        <a:cs typeface="Times New Roman" pitchFamily="18"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BF4"/>
                    </a:solidFill>
                  </a:tcPr>
                </a:tc>
                <a:tc>
                  <a:txBody>
                    <a:bodyPr/>
                    <a:lstStyle/>
                    <a:p>
                      <a:pPr marL="74930" marR="424815" indent="62230">
                        <a:lnSpc>
                          <a:spcPct val="105000"/>
                        </a:lnSpc>
                        <a:spcBef>
                          <a:spcPts val="325"/>
                        </a:spcBef>
                        <a:spcAft>
                          <a:spcPts val="0"/>
                        </a:spcAft>
                      </a:pPr>
                      <a:r>
                        <a:rPr lang="en-IN" sz="1700" dirty="0">
                          <a:latin typeface="Times New Roman" pitchFamily="18" charset="0"/>
                          <a:ea typeface="Times New Roman" panose="02020603050405020304"/>
                          <a:cs typeface="Times New Roman" pitchFamily="18" charset="0"/>
                        </a:rPr>
                        <a:t>Nov/</a:t>
                      </a:r>
                    </a:p>
                    <a:p>
                      <a:pPr marL="74930" marR="424815" indent="62230">
                        <a:lnSpc>
                          <a:spcPct val="105000"/>
                        </a:lnSpc>
                        <a:spcBef>
                          <a:spcPts val="325"/>
                        </a:spcBef>
                        <a:spcAft>
                          <a:spcPts val="0"/>
                        </a:spcAft>
                      </a:pPr>
                      <a:r>
                        <a:rPr lang="en-IN" sz="1700" dirty="0">
                          <a:latin typeface="Times New Roman" pitchFamily="18" charset="0"/>
                          <a:ea typeface="Times New Roman" panose="02020603050405020304"/>
                          <a:cs typeface="Times New Roman" pitchFamily="18" charset="0"/>
                        </a:rPr>
                        <a:t>2019</a:t>
                      </a:r>
                      <a:endParaRPr lang="en-US" sz="1700" dirty="0">
                        <a:latin typeface="Times New Roman" pitchFamily="18" charset="0"/>
                        <a:ea typeface="Times New Roman" panose="02020603050405020304"/>
                        <a:cs typeface="Times New Roman" pitchFamily="18"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BF4"/>
                    </a:solidFill>
                  </a:tcPr>
                </a:tc>
                <a:tc>
                  <a:txBody>
                    <a:bodyPr/>
                    <a:lstStyle/>
                    <a:p>
                      <a:pPr marL="74930" marR="424815" indent="62230" algn="l">
                        <a:lnSpc>
                          <a:spcPct val="105000"/>
                        </a:lnSpc>
                        <a:spcBef>
                          <a:spcPts val="325"/>
                        </a:spcBef>
                        <a:spcAft>
                          <a:spcPts val="0"/>
                        </a:spcAft>
                      </a:pPr>
                      <a:r>
                        <a:rPr lang="en-US" altLang="en-IN" sz="1600" dirty="0">
                          <a:solidFill>
                            <a:srgbClr val="000000"/>
                          </a:solidFill>
                          <a:effectLst/>
                          <a:latin typeface="Times New Roman" pitchFamily="18" charset="0"/>
                          <a:ea typeface="Times New Roman" panose="02020603050405020304" pitchFamily="18" charset="0"/>
                          <a:cs typeface="Times New Roman" pitchFamily="18" charset="0"/>
                        </a:rPr>
                        <a:t>A</a:t>
                      </a:r>
                      <a:r>
                        <a:rPr lang="en-US" altLang="en-IN" sz="1600" baseline="0" dirty="0">
                          <a:solidFill>
                            <a:srgbClr val="000000"/>
                          </a:solidFill>
                          <a:effectLst/>
                          <a:latin typeface="Times New Roman" pitchFamily="18" charset="0"/>
                          <a:ea typeface="Times New Roman" panose="02020603050405020304" pitchFamily="18" charset="0"/>
                          <a:cs typeface="Times New Roman" pitchFamily="18" charset="0"/>
                        </a:rPr>
                        <a:t> healthcare CPS that is secure.SLA compliant, and energy efficient to ensure the confidentiality of all communications between patients and healthcare providers and the timely fulfillment of all user demands</a:t>
                      </a:r>
                      <a:endParaRPr lang="en-US" altLang="en-IN" sz="1600" dirty="0">
                        <a:solidFill>
                          <a:srgbClr val="000000"/>
                        </a:solidFill>
                        <a:effectLst/>
                        <a:latin typeface="Times New Roman" pitchFamily="18" charset="0"/>
                        <a:ea typeface="Times New Roman" panose="02020603050405020304" pitchFamily="18" charset="0"/>
                        <a:cs typeface="Times New Roman" pitchFamily="18"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BF4"/>
                    </a:solidFill>
                  </a:tcPr>
                </a:tc>
                <a:tc>
                  <a:txBody>
                    <a:bodyPr/>
                    <a:lstStyle/>
                    <a:p>
                      <a:pPr marL="74930" marR="424815" indent="62230" algn="l" defTabSz="914400" rtl="0" eaLnBrk="1" fontAlgn="auto" latinLnBrk="0" hangingPunct="1">
                        <a:lnSpc>
                          <a:spcPct val="105000"/>
                        </a:lnSpc>
                        <a:spcBef>
                          <a:spcPts val="325"/>
                        </a:spcBef>
                        <a:spcAft>
                          <a:spcPts val="0"/>
                        </a:spcAft>
                        <a:buClrTx/>
                        <a:buSzTx/>
                        <a:buFontTx/>
                        <a:buNone/>
                        <a:tabLst/>
                        <a:defRPr/>
                      </a:pPr>
                      <a:r>
                        <a:rPr lang="en-US" sz="1600" dirty="0">
                          <a:latin typeface="Times New Roman" pitchFamily="18" charset="0"/>
                          <a:cs typeface="Times New Roman" pitchFamily="18" charset="0"/>
                        </a:rPr>
                        <a:t>Data size will be reduced to make efficient use of network resources, and future research</a:t>
                      </a:r>
                      <a:endParaRPr lang="en-US" sz="1600" dirty="0">
                        <a:latin typeface="Times New Roman" pitchFamily="18" charset="0"/>
                        <a:ea typeface="Times New Roman" panose="02020603050405020304"/>
                        <a:cs typeface="Times New Roman" pitchFamily="18"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BF4"/>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0546080" y="6336030"/>
            <a:ext cx="1645920" cy="365125"/>
          </a:xfrm>
        </p:spPr>
        <p:txBody>
          <a:bodyPr/>
          <a:lstStyle/>
          <a:p>
            <a:pPr algn="l"/>
            <a:fld id="{CAB082C7-C37D-4F73-A4D0-1D7EBDFF54B7}" type="slidenum">
              <a:rPr lang="en-IN" smtClean="0">
                <a:latin typeface="Times New Roman" pitchFamily="18" charset="0"/>
                <a:cs typeface="Times New Roman" pitchFamily="18" charset="0"/>
              </a:rPr>
              <a:pPr algn="l"/>
              <a:t>21</a:t>
            </a:fld>
            <a:endParaRPr lang="en-IN" dirty="0">
              <a:latin typeface="Times New Roman" pitchFamily="18" charset="0"/>
              <a:cs typeface="Times New Roman" pitchFamily="18" charset="0"/>
            </a:endParaRPr>
          </a:p>
        </p:txBody>
      </p:sp>
      <p:sp>
        <p:nvSpPr>
          <p:cNvPr id="5" name="Rectangle 4"/>
          <p:cNvSpPr/>
          <p:nvPr/>
        </p:nvSpPr>
        <p:spPr>
          <a:xfrm>
            <a:off x="670560" y="467361"/>
            <a:ext cx="8473440" cy="523220"/>
          </a:xfrm>
          <a:prstGeom prst="rect">
            <a:avLst/>
          </a:prstGeom>
        </p:spPr>
        <p:txBody>
          <a:bodyPr wrap="square">
            <a:spAutoFit/>
          </a:bodyPr>
          <a:lstStyle/>
          <a:p>
            <a:r>
              <a:rPr lang="en-US" sz="2800" b="1" dirty="0">
                <a:latin typeface="Times New Roman" pitchFamily="18" charset="0"/>
                <a:cs typeface="Times New Roman" pitchFamily="18" charset="0"/>
              </a:rPr>
              <a:t>   </a:t>
            </a:r>
            <a:endParaRPr lang="en-IN" altLang="en-US" sz="2800" b="1" u="sng" dirty="0">
              <a:latin typeface="Times New Roman" pitchFamily="18" charset="0"/>
              <a:cs typeface="Times New Roman" pitchFamily="18" charset="0"/>
            </a:endParaRPr>
          </a:p>
        </p:txBody>
      </p:sp>
      <p:sp>
        <p:nvSpPr>
          <p:cNvPr id="6" name="Rectangle 5"/>
          <p:cNvSpPr/>
          <p:nvPr/>
        </p:nvSpPr>
        <p:spPr>
          <a:xfrm>
            <a:off x="416560" y="863600"/>
            <a:ext cx="6217920" cy="646331"/>
          </a:xfrm>
          <a:prstGeom prst="rect">
            <a:avLst/>
          </a:prstGeom>
        </p:spPr>
        <p:txBody>
          <a:bodyPr wrap="square">
            <a:spAutoFit/>
          </a:bodyPr>
          <a:lstStyle/>
          <a:p>
            <a:r>
              <a:rPr lang="en-US" sz="2800" b="1" dirty="0">
                <a:latin typeface="Times New Roman" pitchFamily="18" charset="0"/>
                <a:cs typeface="Times New Roman" pitchFamily="18" charset="0"/>
              </a:rPr>
              <a:t>PROPOSED</a:t>
            </a:r>
            <a:r>
              <a:rPr lang="en-IN" altLang="en-US" sz="2800" b="1" dirty="0">
                <a:latin typeface="Times New Roman" pitchFamily="18" charset="0"/>
                <a:cs typeface="Times New Roman" pitchFamily="18" charset="0"/>
              </a:rPr>
              <a:t> SOLUTION</a:t>
            </a:r>
            <a:r>
              <a:rPr lang="en-IN" altLang="en-US" sz="3600" dirty="0">
                <a:latin typeface="Times New Roman" pitchFamily="18" charset="0"/>
                <a:cs typeface="Times New Roman" pitchFamily="18" charset="0"/>
              </a:rPr>
              <a:t>:</a:t>
            </a:r>
            <a:endParaRPr lang="en-US" sz="3600" dirty="0">
              <a:latin typeface="Times New Roman" pitchFamily="18" charset="0"/>
              <a:cs typeface="Times New Roman" pitchFamily="18" charset="0"/>
            </a:endParaRPr>
          </a:p>
        </p:txBody>
      </p:sp>
      <p:sp>
        <p:nvSpPr>
          <p:cNvPr id="7" name="Rectangle 6"/>
          <p:cNvSpPr/>
          <p:nvPr/>
        </p:nvSpPr>
        <p:spPr>
          <a:xfrm>
            <a:off x="447040" y="1513840"/>
            <a:ext cx="11348720" cy="5632311"/>
          </a:xfrm>
          <a:prstGeom prst="rect">
            <a:avLst/>
          </a:prstGeom>
        </p:spPr>
        <p:txBody>
          <a:bodyPr wrap="square">
            <a:spAutoFit/>
          </a:bodyPr>
          <a:lstStyle/>
          <a:p>
            <a:pPr algn="just">
              <a:buFont typeface="Wingdings" pitchFamily="2" charset="2"/>
              <a:buChar char="Ø"/>
            </a:pPr>
            <a:r>
              <a:rPr lang="en-US" sz="2400" dirty="0">
                <a:latin typeface="Times New Roman" pitchFamily="18" charset="0"/>
                <a:cs typeface="Times New Roman" pitchFamily="18" charset="0"/>
              </a:rPr>
              <a:t>The ECG monitoring system presented combine electrocardiogram(ECG) sensing technology with a voice module,ESP8266 microcontroller,ThingSpeak cloud platform,and GSM communication capability.</a:t>
            </a:r>
          </a:p>
          <a:p>
            <a:pPr algn="just">
              <a:buFont typeface="Wingdings" pitchFamily="2" charset="2"/>
              <a:buChar char="Ø"/>
            </a:pPr>
            <a:endParaRPr lang="en-US" sz="2400" dirty="0">
              <a:latin typeface="Times New Roman" pitchFamily="18" charset="0"/>
              <a:cs typeface="Times New Roman" pitchFamily="18" charset="0"/>
            </a:endParaRPr>
          </a:p>
          <a:p>
            <a:pPr algn="just">
              <a:buFont typeface="Wingdings" pitchFamily="2" charset="2"/>
              <a:buChar char="Ø"/>
            </a:pPr>
            <a:r>
              <a:rPr lang="en-US" sz="2400" dirty="0">
                <a:latin typeface="Times New Roman" pitchFamily="18" charset="0"/>
                <a:cs typeface="Times New Roman" pitchFamily="18" charset="0"/>
              </a:rPr>
              <a:t>The ECG sensor captures heart activity, which is processed by the ESP8266 microcontroller and transmitted to the ThingSpeak cloud platform for storage and analysis.</a:t>
            </a:r>
          </a:p>
          <a:p>
            <a:pPr algn="just">
              <a:buFont typeface="Wingdings" pitchFamily="2" charset="2"/>
              <a:buChar char="Ø"/>
            </a:pPr>
            <a:endParaRPr lang="en-US" sz="2400" dirty="0">
              <a:latin typeface="Times New Roman" pitchFamily="18" charset="0"/>
              <a:cs typeface="Times New Roman" pitchFamily="18" charset="0"/>
            </a:endParaRPr>
          </a:p>
          <a:p>
            <a:pPr algn="just">
              <a:buFont typeface="Wingdings" pitchFamily="2" charset="2"/>
              <a:buChar char="Ø"/>
            </a:pPr>
            <a:r>
              <a:rPr lang="en-US" sz="2400" dirty="0">
                <a:latin typeface="Times New Roman" pitchFamily="18" charset="0"/>
                <a:cs typeface="Times New Roman" pitchFamily="18" charset="0"/>
              </a:rPr>
              <a:t>If there is any Abnormalities in ECG readings trigger alerts via the GSM module, allowing for immediate intervention.</a:t>
            </a:r>
          </a:p>
          <a:p>
            <a:pPr algn="just">
              <a:buFont typeface="Wingdings" pitchFamily="2" charset="2"/>
              <a:buChar char="Ø"/>
            </a:pPr>
            <a:endParaRPr lang="en-US" sz="2400" dirty="0">
              <a:latin typeface="Times New Roman" pitchFamily="18" charset="0"/>
              <a:cs typeface="Times New Roman" pitchFamily="18" charset="0"/>
            </a:endParaRPr>
          </a:p>
          <a:p>
            <a:pPr algn="just">
              <a:buFont typeface="Wingdings" pitchFamily="2" charset="2"/>
              <a:buChar char="Ø"/>
            </a:pPr>
            <a:r>
              <a:rPr lang="en-US" sz="2400" dirty="0">
                <a:latin typeface="Times New Roman" pitchFamily="18" charset="0"/>
                <a:cs typeface="Times New Roman" pitchFamily="18" charset="0"/>
              </a:rPr>
              <a:t>Additionally, the system in corporates a voice module to facilitate two-way communication between patients and healthcare providers</a:t>
            </a:r>
          </a:p>
          <a:p>
            <a:pPr algn="just">
              <a:buFont typeface="Wingdings" pitchFamily="2" charset="2"/>
              <a:buChar char="Ø"/>
            </a:pPr>
            <a:endParaRPr lang="en-US" sz="2400" dirty="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buFont typeface="Wingdings" pitchFamily="2" charset="2"/>
              <a:buChar char="Ø"/>
            </a:pPr>
            <a:endParaRPr lang="en-US" sz="2400" dirty="0">
              <a:latin typeface="Times New Roman" pitchFamily="18" charset="0"/>
              <a:cs typeface="Times New Roman" pitchFamily="18" charset="0"/>
            </a:endParaRPr>
          </a:p>
        </p:txBody>
      </p:sp>
      <p:sp>
        <p:nvSpPr>
          <p:cNvPr id="10" name="Rectangle 9"/>
          <p:cNvSpPr/>
          <p:nvPr/>
        </p:nvSpPr>
        <p:spPr>
          <a:xfrm>
            <a:off x="223520" y="4765041"/>
            <a:ext cx="12852400" cy="461665"/>
          </a:xfrm>
          <a:prstGeom prst="rect">
            <a:avLst/>
          </a:prstGeom>
        </p:spPr>
        <p:txBody>
          <a:bodyPr wrap="square">
            <a:spAutoFit/>
          </a:bodyPr>
          <a:lstStyle/>
          <a:p>
            <a:pPr lvl="6"/>
            <a:r>
              <a:rPr lang="en-US" sz="2400" dirty="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
        <p:nvSpPr>
          <p:cNvPr id="8" name="Rectangle 7"/>
          <p:cNvSpPr/>
          <p:nvPr/>
        </p:nvSpPr>
        <p:spPr>
          <a:xfrm>
            <a:off x="233680" y="193040"/>
            <a:ext cx="8910320" cy="746358"/>
          </a:xfrm>
          <a:prstGeom prst="rect">
            <a:avLst/>
          </a:prstGeom>
        </p:spPr>
        <p:txBody>
          <a:bodyPr wrap="square">
            <a:spAutoFit/>
          </a:bodyPr>
          <a:lstStyle/>
          <a:p>
            <a:r>
              <a:rPr lang="en-US" sz="3200" b="1" dirty="0">
                <a:latin typeface="Times New Roman" pitchFamily="18" charset="0"/>
                <a:cs typeface="Times New Roman" pitchFamily="18" charset="0"/>
              </a:rPr>
              <a:t>PROBLEM </a:t>
            </a:r>
            <a:r>
              <a:rPr lang="en-IN" altLang="en-US" sz="3200" b="1" dirty="0">
                <a:latin typeface="Times New Roman" pitchFamily="18" charset="0"/>
                <a:cs typeface="Times New Roman" pitchFamily="18" charset="0"/>
              </a:rPr>
              <a:t>F</a:t>
            </a:r>
            <a:r>
              <a:rPr lang="en-US" altLang="en-US" sz="3200" b="1" dirty="0">
                <a:latin typeface="Times New Roman" pitchFamily="18" charset="0"/>
                <a:cs typeface="Times New Roman" pitchFamily="18" charset="0"/>
              </a:rPr>
              <a:t>ORMULATION</a:t>
            </a:r>
            <a:endParaRPr lang="en-US" sz="3200" b="1" dirty="0">
              <a:latin typeface="Times New Roman" pitchFamily="18" charset="0"/>
              <a:cs typeface="Times New Roman" pitchFamily="18" charset="0"/>
            </a:endParaRPr>
          </a:p>
          <a:p>
            <a:r>
              <a:rPr lang="en-US" sz="1050" b="1" dirty="0">
                <a:latin typeface="Times New Roman" pitchFamily="18" charset="0"/>
                <a:cs typeface="Times New Roman" pitchFamily="18" charset="0"/>
              </a:rPr>
              <a:t>   </a:t>
            </a:r>
            <a:endParaRPr lang="en-IN" altLang="en-US" sz="1050" b="1" u="sng" dirty="0">
              <a:latin typeface="Times New Roman" pitchFamily="18" charset="0"/>
              <a:cs typeface="Times New Roman" pitchFamily="18" charset="0"/>
            </a:endParaRPr>
          </a:p>
        </p:txBody>
      </p:sp>
      <p:sp>
        <p:nvSpPr>
          <p:cNvPr id="9" name="TextBox 8"/>
          <p:cNvSpPr txBox="1"/>
          <p:nvPr/>
        </p:nvSpPr>
        <p:spPr>
          <a:xfrm>
            <a:off x="589280" y="6370320"/>
            <a:ext cx="2277884" cy="261610"/>
          </a:xfrm>
          <a:prstGeom prst="rect">
            <a:avLst/>
          </a:prstGeom>
          <a:noFill/>
        </p:spPr>
        <p:txBody>
          <a:bodyPr wrap="square" rtlCol="0">
            <a:spAutoFit/>
          </a:bodyPr>
          <a:lstStyle/>
          <a:p>
            <a:r>
              <a:rPr lang="en-IN" sz="1100" dirty="0">
                <a:latin typeface="Times New Roman" pitchFamily="18" charset="0"/>
                <a:cs typeface="Times New Roman" pitchFamily="18" charset="0"/>
              </a:rPr>
              <a:t>01-06-2024</a:t>
            </a:r>
            <a:endParaRPr lang="en-US" sz="1100" dirty="0">
              <a:latin typeface="Times New Roman" pitchFamily="18" charset="0"/>
              <a:cs typeface="Times New Roman"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160" y="762000"/>
            <a:ext cx="10581640" cy="1381760"/>
          </a:xfrm>
        </p:spPr>
        <p:txBody>
          <a:bodyPr>
            <a:normAutofit/>
          </a:bodyPr>
          <a:lstStyle/>
          <a:p>
            <a:r>
              <a:rPr lang="en-IN" altLang="en-US" sz="3100" b="1" dirty="0">
                <a:latin typeface="Times New Roman" pitchFamily="18" charset="0"/>
                <a:cs typeface="Times New Roman" pitchFamily="18" charset="0"/>
              </a:rPr>
              <a:t>EXISTING SOLUTION: </a:t>
            </a:r>
            <a:br>
              <a:rPr lang="en-US" sz="4000" b="1" dirty="0">
                <a:latin typeface="Times New Roman" pitchFamily="18" charset="0"/>
                <a:cs typeface="Times New Roman" pitchFamily="18" charset="0"/>
              </a:rPr>
            </a:b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838200" y="1747520"/>
            <a:ext cx="10515600" cy="4429443"/>
          </a:xfrm>
        </p:spPr>
        <p:txBody>
          <a:bodyPr>
            <a:normAutofit/>
          </a:bodyPr>
          <a:lstStyle/>
          <a:p>
            <a:pPr algn="just">
              <a:buFont typeface="Wingdings" pitchFamily="2" charset="2"/>
              <a:buChar char="Ø"/>
            </a:pPr>
            <a:r>
              <a:rPr lang="en-US" dirty="0">
                <a:latin typeface="Times New Roman" pitchFamily="18" charset="0"/>
                <a:cs typeface="Times New Roman" pitchFamily="18" charset="0"/>
              </a:rPr>
              <a:t>	Internet of Things (IoT)-enhanced electrocardiogram (ECG) monitoring system that can either send data to a server in real time or create an ECG graph that can be seen on a Smartphone with an accompanying app. </a:t>
            </a:r>
          </a:p>
          <a:p>
            <a:pPr algn="just"/>
            <a:endParaRPr lang="en-US" sz="2400" dirty="0">
              <a:latin typeface="Times New Roman" pitchFamily="18" charset="0"/>
              <a:cs typeface="Times New Roman" pitchFamily="18" charset="0"/>
            </a:endParaRPr>
          </a:p>
          <a:p>
            <a:pPr algn="just">
              <a:buFont typeface="Wingdings" pitchFamily="2" charset="2"/>
              <a:buChar char="Ø"/>
            </a:pPr>
            <a:r>
              <a:rPr lang="en-US" dirty="0">
                <a:latin typeface="Times New Roman" pitchFamily="18" charset="0"/>
                <a:cs typeface="Times New Roman" pitchFamily="18" charset="0"/>
              </a:rPr>
              <a:t>	The patient's current temperature, humidity, and heart rate are all shown in the app.</a:t>
            </a:r>
          </a:p>
        </p:txBody>
      </p:sp>
      <p:sp>
        <p:nvSpPr>
          <p:cNvPr id="4" name="Date Placeholder 3"/>
          <p:cNvSpPr>
            <a:spLocks noGrp="1"/>
          </p:cNvSpPr>
          <p:nvPr>
            <p:ph type="dt" sz="half" idx="10"/>
          </p:nvPr>
        </p:nvSpPr>
        <p:spPr/>
        <p:txBody>
          <a:bodyPr/>
          <a:lstStyle/>
          <a:p>
            <a:fld id="{CE21B470-ACC2-4450-A8B4-310A015DC707}" type="datetime1">
              <a:rPr lang="en-IN" smtClean="0">
                <a:latin typeface="Times New Roman" pitchFamily="18" charset="0"/>
                <a:cs typeface="Times New Roman" pitchFamily="18" charset="0"/>
              </a:rPr>
              <a:pPr/>
              <a:t>04-12-2024</a:t>
            </a:fld>
            <a:endParaRPr lang="en-IN">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CAB082C7-C37D-4F73-A4D0-1D7EBDFF54B7}" type="slidenum">
              <a:rPr lang="en-IN" smtClean="0">
                <a:latin typeface="Times New Roman" pitchFamily="18" charset="0"/>
                <a:cs typeface="Times New Roman" pitchFamily="18" charset="0"/>
              </a:rPr>
              <a:pPr/>
              <a:t>22</a:t>
            </a:fld>
            <a:endParaRPr lang="en-IN">
              <a:latin typeface="Times New Roman" pitchFamily="18" charset="0"/>
              <a:cs typeface="Times New Roman" pitchFamily="18" charset="0"/>
            </a:endParaRPr>
          </a:p>
        </p:txBody>
      </p:sp>
      <p:sp>
        <p:nvSpPr>
          <p:cNvPr id="6" name="Rectangle 5"/>
          <p:cNvSpPr/>
          <p:nvPr/>
        </p:nvSpPr>
        <p:spPr>
          <a:xfrm>
            <a:off x="467360" y="193040"/>
            <a:ext cx="8676640" cy="338554"/>
          </a:xfrm>
          <a:prstGeom prst="rect">
            <a:avLst/>
          </a:prstGeom>
        </p:spPr>
        <p:txBody>
          <a:bodyPr wrap="square">
            <a:spAutoFit/>
          </a:bodyPr>
          <a:lstStyle/>
          <a:p>
            <a:r>
              <a:rPr lang="en-US" sz="1600" b="1" dirty="0">
                <a:latin typeface="Times New Roman" pitchFamily="18" charset="0"/>
                <a:cs typeface="Times New Roman" pitchFamily="18" charset="0"/>
              </a:rPr>
              <a:t>   </a:t>
            </a:r>
            <a:endParaRPr lang="en-IN" altLang="en-US" sz="1600" b="1" u="sng" dirty="0">
              <a:latin typeface="Times New Roman" pitchFamily="18" charset="0"/>
              <a:cs typeface="Times New Roman"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D418ED-E5A5-49A8-A52C-C3CB308080EA}" type="datetime1">
              <a:rPr lang="en-IN" smtClean="0">
                <a:latin typeface="Times New Roman" pitchFamily="18" charset="0"/>
                <a:cs typeface="Times New Roman" pitchFamily="18" charset="0"/>
              </a:rPr>
              <a:pPr/>
              <a:t>04-12-2024</a:t>
            </a:fld>
            <a:endParaRPr lang="en-IN">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CAB082C7-C37D-4F73-A4D0-1D7EBDFF54B7}" type="slidenum">
              <a:rPr lang="en-IN" smtClean="0">
                <a:latin typeface="Times New Roman" pitchFamily="18" charset="0"/>
                <a:cs typeface="Times New Roman" pitchFamily="18" charset="0"/>
              </a:rPr>
              <a:pPr/>
              <a:t>23</a:t>
            </a:fld>
            <a:endParaRPr lang="en-IN">
              <a:latin typeface="Times New Roman" pitchFamily="18" charset="0"/>
              <a:cs typeface="Times New Roman" pitchFamily="18" charset="0"/>
            </a:endParaRPr>
          </a:p>
        </p:txBody>
      </p:sp>
      <p:sp>
        <p:nvSpPr>
          <p:cNvPr id="4" name="Rectangle 3"/>
          <p:cNvSpPr/>
          <p:nvPr/>
        </p:nvSpPr>
        <p:spPr>
          <a:xfrm>
            <a:off x="193040" y="274320"/>
            <a:ext cx="6484850" cy="584775"/>
          </a:xfrm>
          <a:prstGeom prst="rect">
            <a:avLst/>
          </a:prstGeom>
        </p:spPr>
        <p:txBody>
          <a:bodyPr wrap="square">
            <a:spAutoFit/>
          </a:bodyPr>
          <a:lstStyle/>
          <a:p>
            <a:r>
              <a:rPr lang="en-IN" sz="3200" b="1" dirty="0">
                <a:latin typeface="Times New Roman" pitchFamily="18" charset="0"/>
                <a:cs typeface="Times New Roman" pitchFamily="18" charset="0"/>
              </a:rPr>
              <a:t>RESULTS</a:t>
            </a:r>
          </a:p>
        </p:txBody>
      </p:sp>
      <p:pic>
        <p:nvPicPr>
          <p:cNvPr id="1027" name="Picture 3"/>
          <p:cNvPicPr>
            <a:picLocks noChangeAspect="1" noChangeArrowheads="1"/>
          </p:cNvPicPr>
          <p:nvPr/>
        </p:nvPicPr>
        <p:blipFill>
          <a:blip r:embed="rId2"/>
          <a:srcRect/>
          <a:stretch>
            <a:fillRect/>
          </a:stretch>
        </p:blipFill>
        <p:spPr bwMode="auto">
          <a:xfrm>
            <a:off x="629920" y="1371600"/>
            <a:ext cx="5588000" cy="3820160"/>
          </a:xfrm>
          <a:prstGeom prst="rect">
            <a:avLst/>
          </a:prstGeom>
          <a:noFill/>
          <a:ln w="9525">
            <a:noFill/>
            <a:miter lim="800000"/>
            <a:headEnd/>
            <a:tailEnd/>
          </a:ln>
          <a:effectLst/>
        </p:spPr>
      </p:pic>
      <p:pic>
        <p:nvPicPr>
          <p:cNvPr id="1031" name="Picture 7"/>
          <p:cNvPicPr>
            <a:picLocks noChangeAspect="1" noChangeArrowheads="1"/>
          </p:cNvPicPr>
          <p:nvPr/>
        </p:nvPicPr>
        <p:blipFill>
          <a:blip r:embed="rId3"/>
          <a:srcRect/>
          <a:stretch>
            <a:fillRect/>
          </a:stretch>
        </p:blipFill>
        <p:spPr bwMode="auto">
          <a:xfrm>
            <a:off x="6756400" y="1330960"/>
            <a:ext cx="4947920" cy="3850640"/>
          </a:xfrm>
          <a:prstGeom prst="rect">
            <a:avLst/>
          </a:prstGeom>
          <a:noFill/>
          <a:ln w="9525">
            <a:noFill/>
            <a:miter lim="800000"/>
            <a:headEnd/>
            <a:tailEnd/>
          </a:ln>
          <a:effectLst/>
        </p:spPr>
      </p:pic>
      <p:sp>
        <p:nvSpPr>
          <p:cNvPr id="11" name="TextBox 10"/>
          <p:cNvSpPr txBox="1"/>
          <p:nvPr/>
        </p:nvSpPr>
        <p:spPr>
          <a:xfrm>
            <a:off x="1747520" y="5588000"/>
            <a:ext cx="3383280" cy="369332"/>
          </a:xfrm>
          <a:prstGeom prst="rect">
            <a:avLst/>
          </a:prstGeom>
          <a:noFill/>
        </p:spPr>
        <p:txBody>
          <a:bodyPr wrap="square" rtlCol="0">
            <a:spAutoFit/>
          </a:bodyPr>
          <a:lstStyle/>
          <a:p>
            <a:r>
              <a:rPr lang="en-US" dirty="0">
                <a:latin typeface="Times New Roman" pitchFamily="18" charset="0"/>
                <a:cs typeface="Times New Roman" pitchFamily="18" charset="0"/>
              </a:rPr>
              <a:t>Fig9: Hardware Kit</a:t>
            </a:r>
          </a:p>
        </p:txBody>
      </p:sp>
      <p:sp>
        <p:nvSpPr>
          <p:cNvPr id="12" name="TextBox 11"/>
          <p:cNvSpPr txBox="1"/>
          <p:nvPr/>
        </p:nvSpPr>
        <p:spPr>
          <a:xfrm>
            <a:off x="7040880" y="5323840"/>
            <a:ext cx="5557010" cy="369332"/>
          </a:xfrm>
          <a:prstGeom prst="rect">
            <a:avLst/>
          </a:prstGeom>
          <a:noFill/>
        </p:spPr>
        <p:txBody>
          <a:bodyPr wrap="square" rtlCol="0">
            <a:spAutoFit/>
          </a:bodyPr>
          <a:lstStyle/>
          <a:p>
            <a:r>
              <a:rPr lang="en-US" dirty="0">
                <a:latin typeface="Times New Roman" pitchFamily="18" charset="0"/>
                <a:cs typeface="Times New Roman" pitchFamily="18" charset="0"/>
              </a:rPr>
              <a:t>Fig10: ECG monitoring graph with data and time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IN" dirty="0">
                <a:latin typeface="Times New Roman" pitchFamily="18" charset="0"/>
                <a:cs typeface="Times New Roman" pitchFamily="18" charset="0"/>
              </a:rPr>
              <a:t>01-06-2024</a:t>
            </a:r>
          </a:p>
        </p:txBody>
      </p:sp>
      <p:sp>
        <p:nvSpPr>
          <p:cNvPr id="3" name="Slide Number Placeholder 2"/>
          <p:cNvSpPr>
            <a:spLocks noGrp="1"/>
          </p:cNvSpPr>
          <p:nvPr>
            <p:ph type="sldNum" sz="quarter" idx="12"/>
          </p:nvPr>
        </p:nvSpPr>
        <p:spPr/>
        <p:txBody>
          <a:bodyPr/>
          <a:lstStyle/>
          <a:p>
            <a:fld id="{CAB082C7-C37D-4F73-A4D0-1D7EBDFF54B7}" type="slidenum">
              <a:rPr lang="en-IN" smtClean="0">
                <a:latin typeface="Times New Roman" pitchFamily="18" charset="0"/>
                <a:cs typeface="Times New Roman" pitchFamily="18" charset="0"/>
              </a:rPr>
              <a:pPr/>
              <a:t>24</a:t>
            </a:fld>
            <a:endParaRPr lang="en-IN">
              <a:latin typeface="Times New Roman" pitchFamily="18" charset="0"/>
              <a:cs typeface="Times New Roman" pitchFamily="18" charset="0"/>
            </a:endParaRPr>
          </a:p>
        </p:txBody>
      </p:sp>
      <p:sp>
        <p:nvSpPr>
          <p:cNvPr id="2054" name="AutoShape 6" descr="C:\Users\Home\Downloads\arduino_files\Parameters-of-ECG-Signal.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latin typeface="Times New Roman" pitchFamily="18" charset="0"/>
              <a:cs typeface="Times New Roman" pitchFamily="18" charset="0"/>
            </a:endParaRPr>
          </a:p>
        </p:txBody>
      </p:sp>
      <p:sp>
        <p:nvSpPr>
          <p:cNvPr id="2056" name="AutoShape 8" descr="C:\Users\Home\Downloads\arduino_files\Parameters-of-ECG-Signal.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latin typeface="Times New Roman" pitchFamily="18" charset="0"/>
              <a:cs typeface="Times New Roman" pitchFamily="18" charset="0"/>
            </a:endParaRPr>
          </a:p>
        </p:txBody>
      </p:sp>
      <p:sp>
        <p:nvSpPr>
          <p:cNvPr id="2058" name="AutoShape 10" descr="C:\Users\Home\Downloads\arduino_files\Parameters-of-ECG-Signal.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latin typeface="Times New Roman" pitchFamily="18" charset="0"/>
              <a:cs typeface="Times New Roman" pitchFamily="18" charset="0"/>
            </a:endParaRPr>
          </a:p>
        </p:txBody>
      </p:sp>
      <p:sp>
        <p:nvSpPr>
          <p:cNvPr id="2060" name="AutoShape 12" descr="C:\Users\Home\Downloads\arduino_files\Parameters-of-ECG-Signal.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latin typeface="Times New Roman" pitchFamily="18" charset="0"/>
              <a:cs typeface="Times New Roman" pitchFamily="18" charset="0"/>
            </a:endParaRPr>
          </a:p>
        </p:txBody>
      </p:sp>
      <p:sp>
        <p:nvSpPr>
          <p:cNvPr id="2062" name="AutoShape 14" descr="C:\Users\Home\Downloads\arduino_files\Parameters-of-ECG-Signal.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latin typeface="Times New Roman" pitchFamily="18" charset="0"/>
              <a:cs typeface="Times New Roman" pitchFamily="18" charset="0"/>
            </a:endParaRPr>
          </a:p>
        </p:txBody>
      </p:sp>
      <p:sp>
        <p:nvSpPr>
          <p:cNvPr id="2064" name="AutoShape 16" descr="C:\Users\Home\Downloads\arduino_files\Parameters-of-ECG-Signal.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latin typeface="Times New Roman" pitchFamily="18" charset="0"/>
              <a:cs typeface="Times New Roman" pitchFamily="18" charset="0"/>
            </a:endParaRPr>
          </a:p>
        </p:txBody>
      </p:sp>
      <p:sp>
        <p:nvSpPr>
          <p:cNvPr id="2066" name="AutoShape 18" descr="C:\Users\Home\Downloads\arduino_files\Parameters-of-ECG-Signal.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latin typeface="Times New Roman" pitchFamily="18" charset="0"/>
              <a:cs typeface="Times New Roman" pitchFamily="18" charset="0"/>
            </a:endParaRPr>
          </a:p>
        </p:txBody>
      </p:sp>
      <p:sp>
        <p:nvSpPr>
          <p:cNvPr id="2068" name="AutoShape 20" descr="C:\Users\Home\Downloads\arduino_files\Parameters-of-ECG-Signal.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latin typeface="Times New Roman" pitchFamily="18" charset="0"/>
              <a:cs typeface="Times New Roman" pitchFamily="18" charset="0"/>
            </a:endParaRPr>
          </a:p>
        </p:txBody>
      </p:sp>
      <p:sp>
        <p:nvSpPr>
          <p:cNvPr id="2070" name="AutoShape 22" descr="C:\Users\Home\Downloads\arduino_files\Parameters-of-ECG-Signal.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latin typeface="Times New Roman" pitchFamily="18" charset="0"/>
              <a:cs typeface="Times New Roman" pitchFamily="18" charset="0"/>
            </a:endParaRPr>
          </a:p>
        </p:txBody>
      </p:sp>
      <p:sp>
        <p:nvSpPr>
          <p:cNvPr id="20" name="TextBox 19"/>
          <p:cNvSpPr txBox="1"/>
          <p:nvPr/>
        </p:nvSpPr>
        <p:spPr>
          <a:xfrm>
            <a:off x="1463040" y="5415280"/>
            <a:ext cx="3134320" cy="369332"/>
          </a:xfrm>
          <a:prstGeom prst="rect">
            <a:avLst/>
          </a:prstGeom>
          <a:noFill/>
        </p:spPr>
        <p:txBody>
          <a:bodyPr wrap="none" rtlCol="0">
            <a:spAutoFit/>
          </a:bodyPr>
          <a:lstStyle/>
          <a:p>
            <a:r>
              <a:rPr lang="en-US" dirty="0">
                <a:latin typeface="Times New Roman" pitchFamily="18" charset="0"/>
                <a:cs typeface="Times New Roman" pitchFamily="18" charset="0"/>
              </a:rPr>
              <a:t>Fig11:Voice alert from Speaker </a:t>
            </a:r>
          </a:p>
        </p:txBody>
      </p:sp>
      <p:sp>
        <p:nvSpPr>
          <p:cNvPr id="22" name="TextBox 21"/>
          <p:cNvSpPr txBox="1"/>
          <p:nvPr/>
        </p:nvSpPr>
        <p:spPr>
          <a:xfrm>
            <a:off x="6614160" y="5496560"/>
            <a:ext cx="4958081" cy="369332"/>
          </a:xfrm>
          <a:prstGeom prst="rect">
            <a:avLst/>
          </a:prstGeom>
          <a:noFill/>
        </p:spPr>
        <p:txBody>
          <a:bodyPr wrap="square" rtlCol="0">
            <a:spAutoFit/>
          </a:bodyPr>
          <a:lstStyle/>
          <a:p>
            <a:r>
              <a:rPr lang="en-US" dirty="0">
                <a:latin typeface="Times New Roman" pitchFamily="18" charset="0"/>
                <a:cs typeface="Times New Roman" pitchFamily="18" charset="0"/>
              </a:rPr>
              <a:t>Fig12:SMS alert for the predefined mobile number</a:t>
            </a:r>
          </a:p>
        </p:txBody>
      </p:sp>
      <p:pic>
        <p:nvPicPr>
          <p:cNvPr id="2051" name="Picture 3"/>
          <p:cNvPicPr>
            <a:picLocks noChangeAspect="1" noChangeArrowheads="1"/>
          </p:cNvPicPr>
          <p:nvPr/>
        </p:nvPicPr>
        <p:blipFill>
          <a:blip r:embed="rId2"/>
          <a:srcRect/>
          <a:stretch>
            <a:fillRect/>
          </a:stretch>
        </p:blipFill>
        <p:spPr bwMode="auto">
          <a:xfrm>
            <a:off x="1371600" y="1229361"/>
            <a:ext cx="3850640" cy="3495040"/>
          </a:xfrm>
          <a:prstGeom prst="rect">
            <a:avLst/>
          </a:prstGeom>
          <a:noFill/>
          <a:ln w="9525">
            <a:noFill/>
            <a:miter lim="800000"/>
            <a:headEnd/>
            <a:tailEnd/>
          </a:ln>
          <a:effectLst/>
        </p:spPr>
      </p:pic>
      <p:pic>
        <p:nvPicPr>
          <p:cNvPr id="4" name="Picture 4"/>
          <p:cNvPicPr>
            <a:picLocks noChangeAspect="1" noChangeArrowheads="1"/>
          </p:cNvPicPr>
          <p:nvPr/>
        </p:nvPicPr>
        <p:blipFill>
          <a:blip r:embed="rId3"/>
          <a:srcRect/>
          <a:stretch>
            <a:fillRect/>
          </a:stretch>
        </p:blipFill>
        <p:spPr bwMode="auto">
          <a:xfrm>
            <a:off x="6827520" y="1066800"/>
            <a:ext cx="4531360" cy="3901440"/>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just"/>
            <a:fld id="{B0D418ED-E5A5-49A8-A52C-C3CB308080EA}" type="datetime1">
              <a:rPr lang="en-IN" smtClean="0">
                <a:latin typeface="Times New Roman" pitchFamily="18" charset="0"/>
                <a:cs typeface="Times New Roman" pitchFamily="18" charset="0"/>
              </a:rPr>
              <a:pPr algn="just"/>
              <a:t>04-12-2024</a:t>
            </a:fld>
            <a:endParaRPr lang="en-IN"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a:xfrm>
            <a:off x="11165840" y="6356351"/>
            <a:ext cx="741680" cy="278130"/>
          </a:xfrm>
        </p:spPr>
        <p:txBody>
          <a:bodyPr/>
          <a:lstStyle/>
          <a:p>
            <a:pPr algn="just"/>
            <a:fld id="{CAB082C7-C37D-4F73-A4D0-1D7EBDFF54B7}" type="slidenum">
              <a:rPr lang="en-IN" smtClean="0">
                <a:latin typeface="Times New Roman" pitchFamily="18" charset="0"/>
                <a:cs typeface="Times New Roman" pitchFamily="18" charset="0"/>
              </a:rPr>
              <a:pPr algn="just"/>
              <a:t>25</a:t>
            </a:fld>
            <a:endParaRPr lang="en-IN" dirty="0">
              <a:latin typeface="Times New Roman" pitchFamily="18" charset="0"/>
              <a:cs typeface="Times New Roman" pitchFamily="18" charset="0"/>
            </a:endParaRPr>
          </a:p>
        </p:txBody>
      </p:sp>
      <p:sp>
        <p:nvSpPr>
          <p:cNvPr id="4" name="Rectangle 3"/>
          <p:cNvSpPr/>
          <p:nvPr/>
        </p:nvSpPr>
        <p:spPr>
          <a:xfrm>
            <a:off x="650240" y="812801"/>
            <a:ext cx="6358831" cy="584775"/>
          </a:xfrm>
          <a:prstGeom prst="rect">
            <a:avLst/>
          </a:prstGeom>
        </p:spPr>
        <p:txBody>
          <a:bodyPr wrap="square">
            <a:spAutoFit/>
          </a:bodyPr>
          <a:lstStyle/>
          <a:p>
            <a:pPr algn="just"/>
            <a:r>
              <a:rPr lang="en-IN" sz="2000" dirty="0">
                <a:latin typeface="Times New Roman" pitchFamily="18" charset="0"/>
                <a:cs typeface="Times New Roman" pitchFamily="18" charset="0"/>
              </a:rPr>
              <a:t> </a:t>
            </a:r>
            <a:r>
              <a:rPr lang="en-IN" sz="3200" b="1" dirty="0">
                <a:latin typeface="Times New Roman" pitchFamily="18" charset="0"/>
                <a:cs typeface="Times New Roman" pitchFamily="18" charset="0"/>
              </a:rPr>
              <a:t>CONCLUSION </a:t>
            </a:r>
          </a:p>
        </p:txBody>
      </p:sp>
      <p:sp>
        <p:nvSpPr>
          <p:cNvPr id="7" name="Rectangle 6"/>
          <p:cNvSpPr/>
          <p:nvPr/>
        </p:nvSpPr>
        <p:spPr>
          <a:xfrm>
            <a:off x="508000" y="4294555"/>
            <a:ext cx="8676640" cy="400110"/>
          </a:xfrm>
          <a:prstGeom prst="rect">
            <a:avLst/>
          </a:prstGeom>
        </p:spPr>
        <p:txBody>
          <a:bodyPr wrap="square">
            <a:spAutoFit/>
          </a:bodyPr>
          <a:lstStyle/>
          <a:p>
            <a:pPr algn="just">
              <a:buFont typeface="Arial" pitchFamily="34" charset="0"/>
              <a:buChar char="•"/>
            </a:pPr>
            <a:endParaRPr lang="en-US" sz="2000" dirty="0">
              <a:latin typeface="Times New Roman" pitchFamily="18" charset="0"/>
              <a:cs typeface="Times New Roman" pitchFamily="18" charset="0"/>
            </a:endParaRPr>
          </a:p>
        </p:txBody>
      </p:sp>
      <p:sp>
        <p:nvSpPr>
          <p:cNvPr id="8" name="Rectangle 7"/>
          <p:cNvSpPr/>
          <p:nvPr/>
        </p:nvSpPr>
        <p:spPr>
          <a:xfrm>
            <a:off x="772160" y="4937761"/>
            <a:ext cx="8046720" cy="400110"/>
          </a:xfrm>
          <a:prstGeom prst="rect">
            <a:avLst/>
          </a:prstGeom>
        </p:spPr>
        <p:txBody>
          <a:bodyPr wrap="square">
            <a:spAutoFit/>
          </a:bodyPr>
          <a:lstStyle/>
          <a:p>
            <a:pPr algn="just">
              <a:buFont typeface="Arial" pitchFamily="34" charset="0"/>
              <a:buChar char="•"/>
            </a:pPr>
            <a:endParaRPr lang="en-US" sz="2000" dirty="0">
              <a:latin typeface="Times New Roman" pitchFamily="18" charset="0"/>
              <a:cs typeface="Times New Roman" pitchFamily="18" charset="0"/>
            </a:endParaRPr>
          </a:p>
        </p:txBody>
      </p:sp>
      <p:sp>
        <p:nvSpPr>
          <p:cNvPr id="10" name="Rectangle 9"/>
          <p:cNvSpPr/>
          <p:nvPr/>
        </p:nvSpPr>
        <p:spPr>
          <a:xfrm>
            <a:off x="609600" y="1981200"/>
            <a:ext cx="10789920" cy="3149600"/>
          </a:xfrm>
          <a:prstGeom prst="rect">
            <a:avLst/>
          </a:prstGeom>
        </p:spPr>
        <p:txBody>
          <a:bodyPr wrap="square">
            <a:spAutoFit/>
          </a:bodyPr>
          <a:lstStyle/>
          <a:p>
            <a:pPr algn="just">
              <a:buFont typeface="Wingdings" pitchFamily="2" charset="2"/>
              <a:buChar char="Ø"/>
            </a:pPr>
            <a:r>
              <a:rPr lang="en-US" sz="2400" dirty="0">
                <a:latin typeface="Times New Roman" pitchFamily="18" charset="0"/>
                <a:cs typeface="Times New Roman" pitchFamily="18" charset="0"/>
              </a:rPr>
              <a:t>ECG probes measures the heart rate in the form of electrical signals. All these electrical signals are fed to the ARDUINO.</a:t>
            </a:r>
          </a:p>
          <a:p>
            <a:pPr algn="just">
              <a:buFont typeface="Wingdings" pitchFamily="2" charset="2"/>
              <a:buChar char="Ø"/>
            </a:pPr>
            <a:endParaRPr lang="en-US" sz="2400" dirty="0">
              <a:latin typeface="Times New Roman" pitchFamily="18" charset="0"/>
              <a:cs typeface="Times New Roman" pitchFamily="18" charset="0"/>
            </a:endParaRPr>
          </a:p>
          <a:p>
            <a:pPr algn="just">
              <a:buFont typeface="Wingdings" pitchFamily="2" charset="2"/>
              <a:buChar char="Ø"/>
            </a:pPr>
            <a:r>
              <a:rPr lang="en-US" sz="2400" dirty="0">
                <a:latin typeface="Times New Roman" pitchFamily="18" charset="0"/>
                <a:cs typeface="Times New Roman" pitchFamily="18" charset="0"/>
              </a:rPr>
              <a:t>As a result in this project ,Arduino continuously read the data from ECG sensor and it will be uploaded in to the thingspeak cloud along with date and time.</a:t>
            </a:r>
          </a:p>
          <a:p>
            <a:pPr algn="just">
              <a:buFont typeface="Wingdings" pitchFamily="2" charset="2"/>
              <a:buChar char="Ø"/>
            </a:pPr>
            <a:endParaRPr lang="en-US" sz="2400" dirty="0">
              <a:latin typeface="Times New Roman" pitchFamily="18" charset="0"/>
              <a:cs typeface="Times New Roman" pitchFamily="18" charset="0"/>
            </a:endParaRPr>
          </a:p>
          <a:p>
            <a:pPr algn="just">
              <a:buFont typeface="Wingdings" pitchFamily="2" charset="2"/>
              <a:buChar char="Ø"/>
            </a:pPr>
            <a:r>
              <a:rPr lang="en-US" sz="2400" dirty="0">
                <a:latin typeface="Times New Roman" pitchFamily="18" charset="0"/>
                <a:cs typeface="Times New Roman" pitchFamily="18" charset="0"/>
              </a:rPr>
              <a:t>When the system detects any abnormal condition, it will send the alert SMS to the predefine mobile number via GSM and also it will give the voice alert through speaker</a:t>
            </a:r>
          </a:p>
        </p:txBody>
      </p:sp>
      <p:sp>
        <p:nvSpPr>
          <p:cNvPr id="15" name="TextBox 14"/>
          <p:cNvSpPr txBox="1"/>
          <p:nvPr/>
        </p:nvSpPr>
        <p:spPr>
          <a:xfrm>
            <a:off x="528320" y="5069840"/>
            <a:ext cx="2600283" cy="523220"/>
          </a:xfrm>
          <a:prstGeom prst="rect">
            <a:avLst/>
          </a:prstGeom>
          <a:noFill/>
        </p:spPr>
        <p:txBody>
          <a:bodyPr wrap="square" rtlCol="0">
            <a:spAutoFit/>
          </a:bodyPr>
          <a:lstStyle/>
          <a:p>
            <a:endParaRPr lang="en-US" sz="2800" b="1" dirty="0">
              <a:latin typeface="Times New Roman" pitchFamily="18" charset="0"/>
              <a:cs typeface="Times New Roman"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D418ED-E5A5-49A8-A52C-C3CB308080EA}" type="datetime1">
              <a:rPr lang="en-IN" smtClean="0">
                <a:latin typeface="Times New Roman" pitchFamily="18" charset="0"/>
                <a:cs typeface="Times New Roman" pitchFamily="18" charset="0"/>
              </a:rPr>
              <a:pPr/>
              <a:t>04-12-2024</a:t>
            </a:fld>
            <a:endParaRPr lang="en-IN">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CAB082C7-C37D-4F73-A4D0-1D7EBDFF54B7}" type="slidenum">
              <a:rPr lang="en-IN" smtClean="0">
                <a:latin typeface="Times New Roman" pitchFamily="18" charset="0"/>
                <a:cs typeface="Times New Roman" pitchFamily="18" charset="0"/>
              </a:rPr>
              <a:pPr/>
              <a:t>26</a:t>
            </a:fld>
            <a:endParaRPr lang="en-IN">
              <a:latin typeface="Times New Roman" pitchFamily="18" charset="0"/>
              <a:cs typeface="Times New Roman" pitchFamily="18" charset="0"/>
            </a:endParaRPr>
          </a:p>
        </p:txBody>
      </p:sp>
      <p:sp>
        <p:nvSpPr>
          <p:cNvPr id="4" name="Rectangle 3"/>
          <p:cNvSpPr/>
          <p:nvPr/>
        </p:nvSpPr>
        <p:spPr>
          <a:xfrm>
            <a:off x="640080" y="375920"/>
            <a:ext cx="6435034" cy="584775"/>
          </a:xfrm>
          <a:prstGeom prst="rect">
            <a:avLst/>
          </a:prstGeom>
        </p:spPr>
        <p:txBody>
          <a:bodyPr wrap="square">
            <a:spAutoFit/>
          </a:bodyPr>
          <a:lstStyle/>
          <a:p>
            <a:r>
              <a:rPr lang="en-US" sz="3200" b="1" dirty="0">
                <a:latin typeface="Times New Roman" pitchFamily="18" charset="0"/>
                <a:ea typeface="Times New Roman" panose="02020603050405020304" pitchFamily="18" charset="0"/>
                <a:cs typeface="Times New Roman" pitchFamily="18" charset="0"/>
              </a:rPr>
              <a:t>FUTURE</a:t>
            </a:r>
            <a:r>
              <a:rPr lang="en-US" sz="3200" b="1" spc="-20" dirty="0">
                <a:latin typeface="Times New Roman" pitchFamily="18" charset="0"/>
                <a:ea typeface="Times New Roman" panose="02020603050405020304" pitchFamily="18" charset="0"/>
                <a:cs typeface="Times New Roman" pitchFamily="18" charset="0"/>
              </a:rPr>
              <a:t> </a:t>
            </a:r>
            <a:r>
              <a:rPr lang="en-US" sz="3200" b="1" dirty="0">
                <a:latin typeface="Times New Roman" pitchFamily="18" charset="0"/>
                <a:ea typeface="Times New Roman" panose="02020603050405020304" pitchFamily="18" charset="0"/>
                <a:cs typeface="Times New Roman" pitchFamily="18" charset="0"/>
              </a:rPr>
              <a:t>SCOPE</a:t>
            </a:r>
            <a:endParaRPr lang="en-US" sz="3200" dirty="0">
              <a:latin typeface="Times New Roman" pitchFamily="18" charset="0"/>
              <a:cs typeface="Times New Roman" pitchFamily="18" charset="0"/>
            </a:endParaRPr>
          </a:p>
        </p:txBody>
      </p:sp>
      <p:sp>
        <p:nvSpPr>
          <p:cNvPr id="5" name="Rectangle 4"/>
          <p:cNvSpPr/>
          <p:nvPr/>
        </p:nvSpPr>
        <p:spPr>
          <a:xfrm>
            <a:off x="934720" y="975360"/>
            <a:ext cx="9702800" cy="1938992"/>
          </a:xfrm>
          <a:prstGeom prst="rect">
            <a:avLst/>
          </a:prstGeom>
        </p:spPr>
        <p:txBody>
          <a:bodyPr wrap="square">
            <a:spAutoFit/>
          </a:bodyPr>
          <a:lstStyle/>
          <a:p>
            <a:pPr>
              <a:buFont typeface="Wingdings" pitchFamily="2" charset="2"/>
              <a:buChar char="Ø"/>
            </a:pPr>
            <a:endParaRPr lang="en-US" sz="2400" dirty="0">
              <a:latin typeface="Times New Roman" pitchFamily="18" charset="0"/>
              <a:cs typeface="Times New Roman" pitchFamily="18" charset="0"/>
            </a:endParaRPr>
          </a:p>
          <a:p>
            <a:pPr>
              <a:buFont typeface="Wingdings" pitchFamily="2" charset="2"/>
              <a:buChar char="Ø"/>
            </a:pPr>
            <a:r>
              <a:rPr lang="en-US" sz="2400" dirty="0">
                <a:latin typeface="Times New Roman" pitchFamily="18" charset="0"/>
                <a:cs typeface="Times New Roman" pitchFamily="18" charset="0"/>
              </a:rPr>
              <a:t>The project can be extended by adding blood pressure measuring,sugar levels of the person etc.</a:t>
            </a:r>
          </a:p>
          <a:p>
            <a:pPr>
              <a:buFont typeface="Wingdings" pitchFamily="2" charset="2"/>
              <a:buChar char="Ø"/>
            </a:pPr>
            <a:endParaRPr lang="en-US" sz="2400" dirty="0">
              <a:latin typeface="Times New Roman" pitchFamily="18" charset="0"/>
              <a:cs typeface="Times New Roman" pitchFamily="18" charset="0"/>
            </a:endParaRPr>
          </a:p>
          <a:p>
            <a:pPr>
              <a:buFont typeface="Wingdings" pitchFamily="2" charset="2"/>
              <a:buChar char="Ø"/>
            </a:pPr>
            <a:r>
              <a:rPr lang="en-US" sz="2400" dirty="0">
                <a:latin typeface="Times New Roman" pitchFamily="18" charset="0"/>
                <a:cs typeface="Times New Roman" pitchFamily="18" charset="0"/>
              </a:rPr>
              <a:t>This project can also be extended by using GPRS and 3G technologies</a:t>
            </a:r>
            <a:r>
              <a:rPr lang="en-US" dirty="0">
                <a:latin typeface="Times New Roman" pitchFamily="18" charset="0"/>
                <a:cs typeface="Times New Roman" pitchFamily="18" charset="0"/>
              </a:rPr>
              <a:t>.</a:t>
            </a:r>
          </a:p>
        </p:txBody>
      </p:sp>
      <p:sp>
        <p:nvSpPr>
          <p:cNvPr id="6" name="Rectangle 5"/>
          <p:cNvSpPr/>
          <p:nvPr/>
        </p:nvSpPr>
        <p:spPr>
          <a:xfrm>
            <a:off x="609600" y="3434080"/>
            <a:ext cx="6129076" cy="523220"/>
          </a:xfrm>
          <a:prstGeom prst="rect">
            <a:avLst/>
          </a:prstGeom>
        </p:spPr>
        <p:txBody>
          <a:bodyPr wrap="square">
            <a:spAutoFit/>
          </a:bodyPr>
          <a:lstStyle/>
          <a:p>
            <a:r>
              <a:rPr lang="en-IN" sz="2800" b="1" dirty="0">
                <a:latin typeface="Times New Roman" pitchFamily="18" charset="0"/>
                <a:cs typeface="Times New Roman" pitchFamily="18" charset="0"/>
              </a:rPr>
              <a:t>Video Link</a:t>
            </a:r>
            <a:endParaRPr lang="en-US" sz="2800" b="1" dirty="0">
              <a:latin typeface="Times New Roman" pitchFamily="18" charset="0"/>
              <a:cs typeface="Times New Roman" pitchFamily="18" charset="0"/>
            </a:endParaRPr>
          </a:p>
        </p:txBody>
      </p:sp>
      <p:sp>
        <p:nvSpPr>
          <p:cNvPr id="7" name="Rectangle 6"/>
          <p:cNvSpPr/>
          <p:nvPr/>
        </p:nvSpPr>
        <p:spPr>
          <a:xfrm>
            <a:off x="822960" y="4409718"/>
            <a:ext cx="8067040" cy="461665"/>
          </a:xfrm>
          <a:prstGeom prst="rect">
            <a:avLst/>
          </a:prstGeom>
        </p:spPr>
        <p:txBody>
          <a:bodyPr wrap="square">
            <a:spAutoFit/>
          </a:bodyPr>
          <a:lstStyle/>
          <a:p>
            <a:r>
              <a:rPr lang="en-US" sz="2400" dirty="0">
                <a:latin typeface="Times New Roman" pitchFamily="18" charset="0"/>
                <a:cs typeface="Times New Roman" pitchFamily="18" charset="0"/>
              </a:rPr>
              <a:t>https://photos.app.goo.gl/BphK2gezqNimAWT66</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D418ED-E5A5-49A8-A52C-C3CB308080EA}" type="datetime1">
              <a:rPr lang="en-IN" smtClean="0">
                <a:latin typeface="Times New Roman" pitchFamily="18" charset="0"/>
                <a:cs typeface="Times New Roman" pitchFamily="18" charset="0"/>
              </a:rPr>
              <a:pPr/>
              <a:t>04-12-2024</a:t>
            </a:fld>
            <a:endParaRPr lang="en-IN">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CAB082C7-C37D-4F73-A4D0-1D7EBDFF54B7}" type="slidenum">
              <a:rPr lang="en-IN" smtClean="0">
                <a:latin typeface="Times New Roman" pitchFamily="18" charset="0"/>
                <a:cs typeface="Times New Roman" pitchFamily="18" charset="0"/>
              </a:rPr>
              <a:pPr/>
              <a:t>27</a:t>
            </a:fld>
            <a:endParaRPr lang="en-IN" dirty="0">
              <a:latin typeface="Times New Roman" pitchFamily="18" charset="0"/>
              <a:cs typeface="Times New Roman" pitchFamily="18" charset="0"/>
            </a:endParaRPr>
          </a:p>
        </p:txBody>
      </p:sp>
      <p:sp>
        <p:nvSpPr>
          <p:cNvPr id="4" name="Rectangle 3"/>
          <p:cNvSpPr/>
          <p:nvPr/>
        </p:nvSpPr>
        <p:spPr>
          <a:xfrm>
            <a:off x="284481" y="182880"/>
            <a:ext cx="6679706" cy="584775"/>
          </a:xfrm>
          <a:prstGeom prst="rect">
            <a:avLst/>
          </a:prstGeom>
        </p:spPr>
        <p:txBody>
          <a:bodyPr wrap="square">
            <a:spAutoFit/>
          </a:bodyPr>
          <a:lstStyle/>
          <a:p>
            <a:r>
              <a:rPr lang="en-US" sz="3200" b="1" dirty="0">
                <a:latin typeface="Times New Roman" pitchFamily="18" charset="0"/>
                <a:cs typeface="Times New Roman" pitchFamily="18" charset="0"/>
              </a:rPr>
              <a:t>REFERENCES</a:t>
            </a:r>
          </a:p>
        </p:txBody>
      </p:sp>
      <p:sp>
        <p:nvSpPr>
          <p:cNvPr id="5" name="Rectangle 4"/>
          <p:cNvSpPr/>
          <p:nvPr/>
        </p:nvSpPr>
        <p:spPr>
          <a:xfrm>
            <a:off x="203200" y="1341120"/>
            <a:ext cx="11450320" cy="6370975"/>
          </a:xfrm>
          <a:prstGeom prst="rect">
            <a:avLst/>
          </a:prstGeom>
        </p:spPr>
        <p:txBody>
          <a:bodyPr wrap="square">
            <a:spAutoFit/>
          </a:bodyPr>
          <a:lstStyle/>
          <a:p>
            <a:pPr marL="457200" indent="-457200">
              <a:buFont typeface="+mj-lt"/>
              <a:buAutoNum type="arabicPeriod"/>
            </a:pPr>
            <a:r>
              <a:rPr lang="en-US" sz="2400" dirty="0">
                <a:latin typeface="Times New Roman" pitchFamily="18" charset="0"/>
                <a:cs typeface="Times New Roman" pitchFamily="18" charset="0"/>
              </a:rPr>
              <a:t>Mohamed Elhosen, Gustavo Ramírez-González, Osama M. Abu-</a:t>
            </a:r>
            <a:r>
              <a:rPr lang="en-US" sz="2400" dirty="0" err="1">
                <a:latin typeface="Times New Roman" pitchFamily="18" charset="0"/>
                <a:cs typeface="Times New Roman" pitchFamily="18" charset="0"/>
              </a:rPr>
              <a:t>Elnasar</a:t>
            </a:r>
            <a:r>
              <a:rPr lang="en-US" sz="2400" dirty="0">
                <a:latin typeface="Times New Roman" pitchFamily="18" charset="0"/>
                <a:cs typeface="Times New Roman" pitchFamily="18" charset="0"/>
              </a:rPr>
              <a:t> , Shihab A. Shawkat, Arunkumar N, Ahmed farouk “Secure Medical Data Transmission Model for IoTbased Healthcare Systems” IEEE2018</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Ashutosh Sharma, Geetanjali Rathee, Rajiv Kumar, Hemraj Saini, Vijayakumar Varadarajan, Yunyoung Nam and Naveen Chilamkurti “A Secure, Energy- and SLA-Efficient (SESE) E-Healthcare Framework for Quickest Data Transmission Using Cyber-Physical System”MDPI2019.</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Sarada Prasad Gochhayat, Chhagan Lal, Lokesh Sharma, D. P. Sharma, Deepak Gupta, Jose Antonio Marmolejo Saucedo, Utku Kose “Reliable and secure data transfer in IoT networks”Springer2019.</a:t>
            </a:r>
          </a:p>
          <a:p>
            <a:pPr marL="457200" indent="-457200">
              <a:buFont typeface="+mj-lt"/>
              <a:buAutoNum type="arabicPeriod"/>
            </a:pPr>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6" name="Rectangle 5"/>
          <p:cNvSpPr/>
          <p:nvPr/>
        </p:nvSpPr>
        <p:spPr>
          <a:xfrm>
            <a:off x="518160" y="2296160"/>
            <a:ext cx="10627360" cy="646331"/>
          </a:xfrm>
          <a:prstGeom prst="rect">
            <a:avLst/>
          </a:prstGeom>
        </p:spPr>
        <p:txBody>
          <a:bodyPr wrap="square">
            <a:spAutoFit/>
          </a:bodyPr>
          <a:lstStyle/>
          <a:p>
            <a:pPr marL="457200" indent="-457200"/>
            <a:r>
              <a:rPr lang="en-US" dirty="0">
                <a:latin typeface="Times New Roman" pitchFamily="18" charset="0"/>
                <a:cs typeface="Times New Roman" pitchFamily="18" charset="0"/>
              </a:rPr>
              <a:t>   </a:t>
            </a:r>
          </a:p>
          <a:p>
            <a:pPr marL="457200" indent="-457200"/>
            <a:endParaRPr lang="en-US" dirty="0">
              <a:latin typeface="Times New Roman" pitchFamily="18" charset="0"/>
              <a:cs typeface="Times New Roman"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D418ED-E5A5-49A8-A52C-C3CB308080EA}" type="datetime1">
              <a:rPr lang="en-IN" smtClean="0">
                <a:latin typeface="Times New Roman" pitchFamily="18" charset="0"/>
                <a:cs typeface="Times New Roman" pitchFamily="18" charset="0"/>
              </a:rPr>
              <a:pPr/>
              <a:t>04-12-2024</a:t>
            </a:fld>
            <a:endParaRPr lang="en-IN">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CAB082C7-C37D-4F73-A4D0-1D7EBDFF54B7}" type="slidenum">
              <a:rPr lang="en-IN" smtClean="0">
                <a:latin typeface="Times New Roman" pitchFamily="18" charset="0"/>
                <a:cs typeface="Times New Roman" pitchFamily="18" charset="0"/>
              </a:rPr>
              <a:pPr/>
              <a:t>28</a:t>
            </a:fld>
            <a:endParaRPr lang="en-IN">
              <a:latin typeface="Times New Roman" pitchFamily="18" charset="0"/>
              <a:cs typeface="Times New Roman" pitchFamily="18" charset="0"/>
            </a:endParaRPr>
          </a:p>
        </p:txBody>
      </p:sp>
      <p:sp>
        <p:nvSpPr>
          <p:cNvPr id="4" name="Rectangle 3"/>
          <p:cNvSpPr/>
          <p:nvPr/>
        </p:nvSpPr>
        <p:spPr>
          <a:xfrm>
            <a:off x="508000" y="1838960"/>
            <a:ext cx="11216640" cy="3416320"/>
          </a:xfrm>
          <a:prstGeom prst="rect">
            <a:avLst/>
          </a:prstGeom>
        </p:spPr>
        <p:txBody>
          <a:bodyPr wrap="square">
            <a:spAutoFit/>
          </a:bodyPr>
          <a:lstStyle/>
          <a:p>
            <a:pPr marL="457200" indent="-457200" algn="just"/>
            <a:r>
              <a:rPr lang="en-US" sz="2400" dirty="0">
                <a:latin typeface="Times New Roman" pitchFamily="18" charset="0"/>
                <a:cs typeface="Times New Roman" pitchFamily="18" charset="0"/>
              </a:rPr>
              <a:t>4.Mamoona Humayun, NZ Jhanjhi, Malak Z Alamri “IoT-based Secure and Energy</a:t>
            </a:r>
          </a:p>
          <a:p>
            <a:pPr marL="457200" indent="-457200" algn="just"/>
            <a:r>
              <a:rPr lang="en-US" sz="2400" dirty="0">
                <a:latin typeface="Times New Roman" pitchFamily="18" charset="0"/>
                <a:cs typeface="Times New Roman" pitchFamily="18" charset="0"/>
              </a:rPr>
              <a:t> Efficient scheme for E-health applications” Science and Technology2020.</a:t>
            </a:r>
          </a:p>
          <a:p>
            <a:pPr marL="457200" indent="-457200" algn="just">
              <a:buFont typeface="+mj-lt"/>
              <a:buAutoNum type="arabicPeriod"/>
            </a:pPr>
            <a:endParaRPr lang="en-US" sz="2400" dirty="0">
              <a:latin typeface="Times New Roman" pitchFamily="18" charset="0"/>
              <a:cs typeface="Times New Roman" pitchFamily="18" charset="0"/>
            </a:endParaRPr>
          </a:p>
          <a:p>
            <a:pPr marL="457200" indent="-457200" algn="just"/>
            <a:endParaRPr lang="en-US" sz="2400" dirty="0">
              <a:latin typeface="Times New Roman" pitchFamily="18" charset="0"/>
              <a:cs typeface="Times New Roman" pitchFamily="18" charset="0"/>
            </a:endParaRPr>
          </a:p>
          <a:p>
            <a:pPr marL="457200" indent="-457200" algn="just"/>
            <a:r>
              <a:rPr lang="en-US" sz="2400" dirty="0">
                <a:latin typeface="Times New Roman" pitchFamily="18" charset="0"/>
                <a:cs typeface="Times New Roman" pitchFamily="18" charset="0"/>
              </a:rPr>
              <a:t>5.Sohit Agarwal 1 , Devashish Dasaya “IoT-Based ECG Monitoring System for Health</a:t>
            </a:r>
          </a:p>
          <a:p>
            <a:pPr marL="457200" indent="-457200" algn="just"/>
            <a:r>
              <a:rPr lang="en-US" sz="2400" dirty="0">
                <a:latin typeface="Times New Roman" pitchFamily="18" charset="0"/>
                <a:cs typeface="Times New Roman" pitchFamily="18" charset="0"/>
              </a:rPr>
              <a:t>Care Applications”</a:t>
            </a:r>
            <a:r>
              <a:rPr lang="en-US" sz="2400" dirty="0">
                <a:latin typeface="Times New Roman" pitchFamily="18" charset="0"/>
                <a:ea typeface="Times New Roman" panose="02020603050405020304"/>
                <a:cs typeface="Times New Roman" pitchFamily="18" charset="0"/>
              </a:rPr>
              <a:t> Mathematical Statistician and Engineering Applications 2022</a:t>
            </a:r>
          </a:p>
          <a:p>
            <a:pPr marL="457200" indent="-457200" algn="just"/>
            <a:endParaRPr lang="en-US" sz="2400" dirty="0">
              <a:latin typeface="Times New Roman" pitchFamily="18" charset="0"/>
              <a:cs typeface="Times New Roman" pitchFamily="18" charset="0"/>
            </a:endParaRPr>
          </a:p>
          <a:p>
            <a:pPr marL="457200" indent="-457200" algn="just"/>
            <a:r>
              <a:rPr lang="en-US" sz="2400" dirty="0">
                <a:latin typeface="Times New Roman" pitchFamily="18" charset="0"/>
                <a:cs typeface="Times New Roman" pitchFamily="18" charset="0"/>
              </a:rPr>
              <a:t>6. Electronics for you [2024] </a:t>
            </a:r>
          </a:p>
          <a:p>
            <a:pPr marL="457200" indent="-457200"/>
            <a:endParaRPr lang="en-US" sz="2400" dirty="0">
              <a:latin typeface="Times New Roman" pitchFamily="18" charset="0"/>
              <a:cs typeface="Times New Roman"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D418ED-E5A5-49A8-A52C-C3CB308080EA}" type="datetime1">
              <a:rPr lang="en-IN" smtClean="0">
                <a:latin typeface="Times New Roman" pitchFamily="18" charset="0"/>
                <a:cs typeface="Times New Roman" pitchFamily="18" charset="0"/>
              </a:rPr>
              <a:pPr/>
              <a:t>04-12-2024</a:t>
            </a:fld>
            <a:endParaRPr lang="en-IN">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CAB082C7-C37D-4F73-A4D0-1D7EBDFF54B7}" type="slidenum">
              <a:rPr lang="en-IN" smtClean="0">
                <a:latin typeface="Times New Roman" pitchFamily="18" charset="0"/>
                <a:cs typeface="Times New Roman" pitchFamily="18" charset="0"/>
              </a:rPr>
              <a:pPr/>
              <a:t>29</a:t>
            </a:fld>
            <a:endParaRPr lang="en-IN">
              <a:latin typeface="Times New Roman" pitchFamily="18" charset="0"/>
              <a:cs typeface="Times New Roman" pitchFamily="18" charset="0"/>
            </a:endParaRPr>
          </a:p>
        </p:txBody>
      </p:sp>
      <p:sp>
        <p:nvSpPr>
          <p:cNvPr id="4" name="TextBox 3"/>
          <p:cNvSpPr txBox="1"/>
          <p:nvPr/>
        </p:nvSpPr>
        <p:spPr>
          <a:xfrm>
            <a:off x="2357120" y="2519680"/>
            <a:ext cx="8524240" cy="1323439"/>
          </a:xfrm>
          <a:prstGeom prst="rect">
            <a:avLst/>
          </a:prstGeom>
          <a:noFill/>
        </p:spPr>
        <p:txBody>
          <a:bodyPr wrap="square" rtlCol="0">
            <a:spAutoFit/>
          </a:bodyPr>
          <a:lstStyle/>
          <a:p>
            <a:r>
              <a:rPr lang="en-US" sz="8000" b="1" dirty="0">
                <a:latin typeface="Times New Roman" pitchFamily="18" charset="0"/>
                <a:cs typeface="Times New Roman" pitchFamily="18" charset="0"/>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D418ED-E5A5-49A8-A52C-C3CB308080EA}" type="datetime1">
              <a:rPr lang="en-IN" smtClean="0">
                <a:latin typeface="Times New Roman" pitchFamily="18" charset="0"/>
                <a:cs typeface="Times New Roman" pitchFamily="18" charset="0"/>
              </a:rPr>
              <a:pPr/>
              <a:t>04-12-2024</a:t>
            </a:fld>
            <a:endParaRPr lang="en-IN"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CAB082C7-C37D-4F73-A4D0-1D7EBDFF54B7}" type="slidenum">
              <a:rPr lang="en-IN" smtClean="0">
                <a:latin typeface="Times New Roman" pitchFamily="18" charset="0"/>
                <a:cs typeface="Times New Roman" pitchFamily="18" charset="0"/>
              </a:rPr>
              <a:pPr/>
              <a:t>3</a:t>
            </a:fld>
            <a:endParaRPr lang="en-IN" dirty="0">
              <a:latin typeface="Times New Roman" pitchFamily="18" charset="0"/>
              <a:cs typeface="Times New Roman" pitchFamily="18" charset="0"/>
            </a:endParaRPr>
          </a:p>
        </p:txBody>
      </p:sp>
      <p:sp>
        <p:nvSpPr>
          <p:cNvPr id="4" name="Rectangle 3"/>
          <p:cNvSpPr/>
          <p:nvPr/>
        </p:nvSpPr>
        <p:spPr>
          <a:xfrm>
            <a:off x="812800" y="1452880"/>
            <a:ext cx="8331200" cy="3785652"/>
          </a:xfrm>
          <a:prstGeom prst="rect">
            <a:avLst/>
          </a:prstGeom>
        </p:spPr>
        <p:txBody>
          <a:bodyPr wrap="square">
            <a:spAutoFit/>
          </a:bodyPr>
          <a:lstStyle/>
          <a:p>
            <a:pPr>
              <a:lnSpc>
                <a:spcPct val="150000"/>
              </a:lnSpc>
            </a:pPr>
            <a:r>
              <a:rPr lang="en-IN" altLang="en-US" sz="2400" b="1" dirty="0">
                <a:latin typeface="Times New Roman" pitchFamily="18" charset="0"/>
                <a:cs typeface="Times New Roman" pitchFamily="18" charset="0"/>
              </a:rPr>
              <a:t>10.  Software and Hardware</a:t>
            </a:r>
          </a:p>
          <a:p>
            <a:pPr marL="457200" indent="-457200">
              <a:lnSpc>
                <a:spcPct val="150000"/>
              </a:lnSpc>
              <a:buAutoNum type="arabicPeriod" startAt="11"/>
            </a:pPr>
            <a:r>
              <a:rPr lang="en-IN" sz="2400" b="1" dirty="0">
                <a:latin typeface="Times New Roman" pitchFamily="18" charset="0"/>
                <a:cs typeface="Times New Roman" pitchFamily="18" charset="0"/>
              </a:rPr>
              <a:t>Results and flow chart.</a:t>
            </a:r>
          </a:p>
          <a:p>
            <a:pPr marL="457200" indent="-457200">
              <a:lnSpc>
                <a:spcPct val="150000"/>
              </a:lnSpc>
              <a:buAutoNum type="arabicPeriod" startAt="11"/>
            </a:pPr>
            <a:r>
              <a:rPr lang="en-IN" sz="2400" b="1" dirty="0">
                <a:latin typeface="Times New Roman" pitchFamily="18" charset="0"/>
                <a:cs typeface="Times New Roman" pitchFamily="18" charset="0"/>
              </a:rPr>
              <a:t>Conclusion and Scope for Future Work.</a:t>
            </a:r>
          </a:p>
          <a:p>
            <a:pPr marL="457200" indent="-457200">
              <a:lnSpc>
                <a:spcPct val="150000"/>
              </a:lnSpc>
              <a:buAutoNum type="arabicPeriod" startAt="11"/>
            </a:pPr>
            <a:r>
              <a:rPr lang="en-IN" sz="2400" b="1" dirty="0">
                <a:latin typeface="Times New Roman" pitchFamily="18" charset="0"/>
                <a:cs typeface="Times New Roman" pitchFamily="18" charset="0"/>
              </a:rPr>
              <a:t>References.</a:t>
            </a:r>
          </a:p>
          <a:p>
            <a:pPr marL="457200" indent="-457200">
              <a:lnSpc>
                <a:spcPct val="150000"/>
              </a:lnSpc>
              <a:buAutoNum type="arabicPeriod" startAt="11"/>
            </a:pPr>
            <a:r>
              <a:rPr lang="en-IN" sz="2400" b="1" dirty="0">
                <a:latin typeface="Times New Roman" pitchFamily="18" charset="0"/>
                <a:cs typeface="Times New Roman" pitchFamily="18" charset="0"/>
              </a:rPr>
              <a:t>Demo Video.</a:t>
            </a:r>
          </a:p>
          <a:p>
            <a:pPr marL="457200" indent="-457200">
              <a:lnSpc>
                <a:spcPct val="150000"/>
              </a:lnSpc>
              <a:buAutoNum type="arabicPeriod" startAt="11"/>
            </a:pPr>
            <a:r>
              <a:rPr lang="en-IN" sz="2400" b="1" dirty="0">
                <a:latin typeface="Times New Roman" pitchFamily="18" charset="0"/>
                <a:cs typeface="Times New Roman" pitchFamily="18" charset="0"/>
              </a:rPr>
              <a:t>Hardware project with kit functioning.</a:t>
            </a:r>
            <a:endParaRPr lang="en-US" sz="2400" b="1" dirty="0">
              <a:latin typeface="Times New Roman" pitchFamily="18" charset="0"/>
              <a:cs typeface="Times New Roman" pitchFamily="18" charset="0"/>
            </a:endParaRPr>
          </a:p>
          <a:p>
            <a:endParaRPr lang="en-IN" sz="2400" b="1" dirty="0">
              <a:latin typeface="Times New Roman" pitchFamily="18" charset="0"/>
              <a:cs typeface="Times New Roman" pitchFamily="18" charset="0"/>
            </a:endParaRPr>
          </a:p>
        </p:txBody>
      </p:sp>
      <p:sp>
        <p:nvSpPr>
          <p:cNvPr id="5" name="Rectangle 4"/>
          <p:cNvSpPr/>
          <p:nvPr/>
        </p:nvSpPr>
        <p:spPr>
          <a:xfrm>
            <a:off x="873760" y="975360"/>
            <a:ext cx="4297680" cy="461665"/>
          </a:xfrm>
          <a:prstGeom prst="rect">
            <a:avLst/>
          </a:prstGeom>
        </p:spPr>
        <p:txBody>
          <a:bodyPr wrap="square">
            <a:spAutoFit/>
          </a:bodyPr>
          <a:lstStyle/>
          <a:p>
            <a:r>
              <a:rPr lang="en-US" altLang="en-US" sz="2400" b="1" dirty="0">
                <a:latin typeface="Times New Roman" pitchFamily="18" charset="0"/>
                <a:cs typeface="Times New Roman" pitchFamily="18" charset="0"/>
              </a:rPr>
              <a:t>9.</a:t>
            </a:r>
            <a:r>
              <a:rPr lang="en-US" altLang="en-US" b="1" dirty="0">
                <a:latin typeface="Times New Roman" pitchFamily="18" charset="0"/>
                <a:cs typeface="Times New Roman" pitchFamily="18" charset="0"/>
              </a:rPr>
              <a:t>    </a:t>
            </a:r>
            <a:r>
              <a:rPr lang="en-US" altLang="en-US" sz="2400" b="1" dirty="0">
                <a:latin typeface="Times New Roman" pitchFamily="18" charset="0"/>
                <a:cs typeface="Times New Roman" pitchFamily="18" charset="0"/>
              </a:rPr>
              <a:t>Experimental observations</a:t>
            </a:r>
            <a:endParaRPr lang="en-US" sz="2400" dirty="0">
              <a:latin typeface="Times New Roman" pitchFamily="18" charset="0"/>
              <a:cs typeface="Times New Roman"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6E780-43A3-2835-5512-A9A0F3925E15}"/>
              </a:ext>
            </a:extLst>
          </p:cNvPr>
          <p:cNvSpPr>
            <a:spLocks noGrp="1"/>
          </p:cNvSpPr>
          <p:nvPr>
            <p:ph type="title"/>
          </p:nvPr>
        </p:nvSpPr>
        <p:spPr>
          <a:xfrm>
            <a:off x="589280" y="1"/>
            <a:ext cx="10754360" cy="1741488"/>
          </a:xfrm>
        </p:spPr>
        <p:txBody>
          <a:bodyPr>
            <a:normAutofit/>
          </a:bodyPr>
          <a:lstStyle/>
          <a:p>
            <a:r>
              <a:rPr lang="en-IN" sz="3200" b="1" dirty="0">
                <a:latin typeface="Times New Roman" pitchFamily="18" charset="0"/>
                <a:cs typeface="Times New Roman" pitchFamily="18" charset="0"/>
              </a:rPr>
              <a:t>INTRODUCTION:</a:t>
            </a:r>
          </a:p>
        </p:txBody>
      </p:sp>
      <p:sp>
        <p:nvSpPr>
          <p:cNvPr id="6" name="TextBox 5">
            <a:extLst>
              <a:ext uri="{FF2B5EF4-FFF2-40B4-BE49-F238E27FC236}">
                <a16:creationId xmlns:a16="http://schemas.microsoft.com/office/drawing/2014/main" id="{7FF745DA-047A-8A14-CD42-1DAAF4454A9B}"/>
              </a:ext>
            </a:extLst>
          </p:cNvPr>
          <p:cNvSpPr txBox="1"/>
          <p:nvPr/>
        </p:nvSpPr>
        <p:spPr>
          <a:xfrm>
            <a:off x="592676" y="1391932"/>
            <a:ext cx="10938923" cy="4832092"/>
          </a:xfrm>
          <a:prstGeom prst="rect">
            <a:avLst/>
          </a:prstGeom>
          <a:noFill/>
        </p:spPr>
        <p:txBody>
          <a:bodyPr wrap="square">
            <a:spAutoFit/>
          </a:bodyPr>
          <a:lstStyle/>
          <a:p>
            <a:pPr marL="457200" indent="-457200" algn="just">
              <a:buFont typeface="Wingdings" pitchFamily="2" charset="2"/>
              <a:buChar char="Ø"/>
            </a:pPr>
            <a:r>
              <a:rPr lang="en-US" sz="2800" dirty="0">
                <a:latin typeface="Times New Roman" pitchFamily="18" charset="0"/>
                <a:cs typeface="Times New Roman" pitchFamily="18" charset="0"/>
              </a:rPr>
              <a:t>	Heart diseases are becoming a big issue for the last few decades Therefore, heart disease cannot be taken lightly. By analyzing or monitoring the ECG signal at the initial stage this disease can be prevented. </a:t>
            </a:r>
          </a:p>
          <a:p>
            <a:pPr marL="457200" indent="-457200">
              <a:buFont typeface="Arial" pitchFamily="34" charset="0"/>
              <a:buChar char="•"/>
            </a:pPr>
            <a:endParaRPr lang="en-US" sz="2800" dirty="0">
              <a:latin typeface="Times New Roman" pitchFamily="18" charset="0"/>
              <a:cs typeface="Times New Roman" pitchFamily="18" charset="0"/>
            </a:endParaRPr>
          </a:p>
          <a:p>
            <a:pPr lvl="1" indent="-457200">
              <a:buFont typeface="Wingdings" pitchFamily="2" charset="2"/>
              <a:buChar char="Ø"/>
            </a:pPr>
            <a:r>
              <a:rPr lang="en-US" sz="2800" dirty="0">
                <a:latin typeface="Times New Roman" pitchFamily="18" charset="0"/>
                <a:cs typeface="Times New Roman" pitchFamily="18" charset="0"/>
              </a:rPr>
              <a:t>	So in this project we make use of AD8232 ECG module to monitor the ECG signal of the patient &amp; Arduino with ECG Graph.APR33A3 voice module is used for voice alert &amp; GSM module is used for SMS alert. ESP8266 WI-FI module is used for monitoring the ECG signal in to the thingspeak cloud along with date and time.</a:t>
            </a:r>
          </a:p>
          <a:p>
            <a:pPr marL="457200" indent="-457200"/>
            <a:endParaRPr lang="en-IN" sz="2800" dirty="0">
              <a:latin typeface="Times New Roman" pitchFamily="18" charset="0"/>
              <a:cs typeface="Times New Roman" pitchFamily="18" charset="0"/>
            </a:endParaRPr>
          </a:p>
        </p:txBody>
      </p:sp>
      <p:sp>
        <p:nvSpPr>
          <p:cNvPr id="7" name="Date Placeholder 6">
            <a:extLst>
              <a:ext uri="{FF2B5EF4-FFF2-40B4-BE49-F238E27FC236}">
                <a16:creationId xmlns:a16="http://schemas.microsoft.com/office/drawing/2014/main" id="{93A76676-61EC-E28A-1B89-7AB223DB0952}"/>
              </a:ext>
            </a:extLst>
          </p:cNvPr>
          <p:cNvSpPr>
            <a:spLocks noGrp="1"/>
          </p:cNvSpPr>
          <p:nvPr>
            <p:ph type="dt" sz="half" idx="10"/>
          </p:nvPr>
        </p:nvSpPr>
        <p:spPr/>
        <p:txBody>
          <a:bodyPr/>
          <a:lstStyle/>
          <a:p>
            <a:r>
              <a:rPr lang="en-IN" dirty="0">
                <a:latin typeface="Times New Roman" pitchFamily="18" charset="0"/>
                <a:cs typeface="Times New Roman" pitchFamily="18" charset="0"/>
              </a:rPr>
              <a:t>01-06-2024</a:t>
            </a:r>
          </a:p>
        </p:txBody>
      </p:sp>
      <p:sp>
        <p:nvSpPr>
          <p:cNvPr id="8" name="Slide Number Placeholder 7">
            <a:extLst>
              <a:ext uri="{FF2B5EF4-FFF2-40B4-BE49-F238E27FC236}">
                <a16:creationId xmlns:a16="http://schemas.microsoft.com/office/drawing/2014/main" id="{8428FE18-19E4-5546-6D1F-A97979DE22A7}"/>
              </a:ext>
            </a:extLst>
          </p:cNvPr>
          <p:cNvSpPr>
            <a:spLocks noGrp="1"/>
          </p:cNvSpPr>
          <p:nvPr>
            <p:ph type="sldNum" sz="quarter" idx="12"/>
          </p:nvPr>
        </p:nvSpPr>
        <p:spPr/>
        <p:txBody>
          <a:bodyPr/>
          <a:lstStyle/>
          <a:p>
            <a:fld id="{CAB082C7-C37D-4F73-A4D0-1D7EBDFF54B7}" type="slidenum">
              <a:rPr lang="en-IN" smtClean="0">
                <a:latin typeface="Times New Roman" pitchFamily="18" charset="0"/>
                <a:cs typeface="Times New Roman" pitchFamily="18" charset="0"/>
              </a:rPr>
              <a:pPr/>
              <a:t>4</a:t>
            </a:fld>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3868083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4B02F-42B8-E8F3-468B-C05EFD82245B}"/>
              </a:ext>
            </a:extLst>
          </p:cNvPr>
          <p:cNvSpPr>
            <a:spLocks noGrp="1"/>
          </p:cNvSpPr>
          <p:nvPr>
            <p:ph type="title"/>
          </p:nvPr>
        </p:nvSpPr>
        <p:spPr>
          <a:xfrm>
            <a:off x="838200" y="0"/>
            <a:ext cx="10515600" cy="1690689"/>
          </a:xfrm>
        </p:spPr>
        <p:txBody>
          <a:bodyPr>
            <a:normAutofit/>
          </a:bodyPr>
          <a:lstStyle/>
          <a:p>
            <a:r>
              <a:rPr lang="en-IN" sz="3600" b="1" dirty="0">
                <a:latin typeface="Times New Roman" pitchFamily="18" charset="0"/>
                <a:cs typeface="Times New Roman" pitchFamily="18" charset="0"/>
              </a:rPr>
              <a:t>IMPORTANCE OF THE PROJECT</a:t>
            </a:r>
            <a:r>
              <a:rPr lang="en-IN" sz="4000" dirty="0">
                <a:latin typeface="Times New Roman" pitchFamily="18" charset="0"/>
                <a:cs typeface="Times New Roman" pitchFamily="18" charset="0"/>
              </a:rPr>
              <a:t>:</a:t>
            </a:r>
          </a:p>
        </p:txBody>
      </p:sp>
      <p:sp>
        <p:nvSpPr>
          <p:cNvPr id="4" name="Date Placeholder 3">
            <a:extLst>
              <a:ext uri="{FF2B5EF4-FFF2-40B4-BE49-F238E27FC236}">
                <a16:creationId xmlns:a16="http://schemas.microsoft.com/office/drawing/2014/main" id="{5BA243CA-95D6-020F-2DF9-621B93499C7A}"/>
              </a:ext>
            </a:extLst>
          </p:cNvPr>
          <p:cNvSpPr>
            <a:spLocks noGrp="1"/>
          </p:cNvSpPr>
          <p:nvPr>
            <p:ph type="dt" sz="half" idx="10"/>
          </p:nvPr>
        </p:nvSpPr>
        <p:spPr/>
        <p:txBody>
          <a:bodyPr/>
          <a:lstStyle/>
          <a:p>
            <a:r>
              <a:rPr lang="en-IN" dirty="0">
                <a:latin typeface="Times New Roman" pitchFamily="18" charset="0"/>
                <a:cs typeface="Times New Roman" pitchFamily="18" charset="0"/>
              </a:rPr>
              <a:t>01-06-2024</a:t>
            </a:r>
          </a:p>
        </p:txBody>
      </p:sp>
      <p:sp>
        <p:nvSpPr>
          <p:cNvPr id="5" name="Slide Number Placeholder 4">
            <a:extLst>
              <a:ext uri="{FF2B5EF4-FFF2-40B4-BE49-F238E27FC236}">
                <a16:creationId xmlns:a16="http://schemas.microsoft.com/office/drawing/2014/main" id="{71057C51-EF25-48C1-A5FB-ACCB68A930F0}"/>
              </a:ext>
            </a:extLst>
          </p:cNvPr>
          <p:cNvSpPr>
            <a:spLocks noGrp="1"/>
          </p:cNvSpPr>
          <p:nvPr>
            <p:ph type="sldNum" sz="quarter" idx="12"/>
          </p:nvPr>
        </p:nvSpPr>
        <p:spPr/>
        <p:txBody>
          <a:bodyPr/>
          <a:lstStyle/>
          <a:p>
            <a:fld id="{CAB082C7-C37D-4F73-A4D0-1D7EBDFF54B7}" type="slidenum">
              <a:rPr lang="en-IN" smtClean="0">
                <a:latin typeface="Times New Roman" pitchFamily="18" charset="0"/>
                <a:cs typeface="Times New Roman" pitchFamily="18" charset="0"/>
              </a:rPr>
              <a:pPr/>
              <a:t>5</a:t>
            </a:fld>
            <a:endParaRPr lang="en-IN" dirty="0">
              <a:latin typeface="Times New Roman" pitchFamily="18" charset="0"/>
              <a:cs typeface="Times New Roman" pitchFamily="18" charset="0"/>
            </a:endParaRPr>
          </a:p>
        </p:txBody>
      </p:sp>
      <p:sp>
        <p:nvSpPr>
          <p:cNvPr id="6" name="TextBox 5">
            <a:extLst>
              <a:ext uri="{FF2B5EF4-FFF2-40B4-BE49-F238E27FC236}">
                <a16:creationId xmlns:a16="http://schemas.microsoft.com/office/drawing/2014/main" id="{62D45D3F-A29C-1573-4FA3-8C9D6B418243}"/>
              </a:ext>
            </a:extLst>
          </p:cNvPr>
          <p:cNvSpPr txBox="1"/>
          <p:nvPr/>
        </p:nvSpPr>
        <p:spPr>
          <a:xfrm>
            <a:off x="838200" y="1239520"/>
            <a:ext cx="10662920" cy="5014972"/>
          </a:xfrm>
          <a:prstGeom prst="rect">
            <a:avLst/>
          </a:prstGeom>
          <a:noFill/>
        </p:spPr>
        <p:txBody>
          <a:bodyPr wrap="square">
            <a:spAutoFit/>
          </a:bodyPr>
          <a:lstStyle/>
          <a:p>
            <a:pPr marL="342900" indent="-342900" algn="just">
              <a:buFont typeface="Wingdings" pitchFamily="2" charset="2"/>
              <a:buChar char="Ø"/>
            </a:pPr>
            <a:r>
              <a:rPr lang="en-IN" sz="2800" dirty="0">
                <a:latin typeface="Times New Roman" pitchFamily="18" charset="0"/>
                <a:cs typeface="Times New Roman" pitchFamily="18" charset="0"/>
              </a:rPr>
              <a:t>It is a non-invasive and painless procedure that involves attaching electrodes  to the skin to record the heart’s electrical signals.</a:t>
            </a:r>
          </a:p>
          <a:p>
            <a:pPr marL="342900" indent="-342900" algn="just">
              <a:buFont typeface="Arial" panose="020B0604020202020204" pitchFamily="34" charset="0"/>
              <a:buChar char="•"/>
            </a:pPr>
            <a:endParaRPr lang="en-IN" sz="2800" dirty="0">
              <a:latin typeface="Times New Roman" pitchFamily="18" charset="0"/>
              <a:cs typeface="Times New Roman" pitchFamily="18" charset="0"/>
            </a:endParaRPr>
          </a:p>
          <a:p>
            <a:pPr marL="342900" indent="-342900" algn="just">
              <a:buFont typeface="Wingdings" pitchFamily="2" charset="2"/>
              <a:buChar char="Ø"/>
            </a:pPr>
            <a:r>
              <a:rPr lang="en-US" sz="2800" dirty="0">
                <a:latin typeface="Times New Roman" pitchFamily="18" charset="0"/>
                <a:cs typeface="Times New Roman" pitchFamily="18" charset="0"/>
              </a:rPr>
              <a:t>Design a patient health monitoring system using AD8232 ECG sensor &amp; wireless monitoring using IOT thingspeak technology. </a:t>
            </a:r>
          </a:p>
          <a:p>
            <a:pPr marL="342900" indent="-342900" algn="just">
              <a:buFont typeface="Arial" panose="020B0604020202020204" pitchFamily="34" charset="0"/>
              <a:buChar char="•"/>
            </a:pPr>
            <a:endParaRPr lang="en-US" sz="2800" dirty="0">
              <a:latin typeface="Times New Roman" pitchFamily="18" charset="0"/>
              <a:cs typeface="Times New Roman" pitchFamily="18" charset="0"/>
            </a:endParaRPr>
          </a:p>
          <a:p>
            <a:pPr marL="342900" indent="-342900" algn="just">
              <a:buFont typeface="Wingdings" pitchFamily="2" charset="2"/>
              <a:buChar char="Ø"/>
            </a:pPr>
            <a:r>
              <a:rPr lang="en-US" sz="2800" dirty="0">
                <a:latin typeface="Times New Roman" pitchFamily="18" charset="0"/>
                <a:cs typeface="Times New Roman" pitchFamily="18" charset="0"/>
              </a:rPr>
              <a:t>Alert in abnormal condition using GSM and voice module. </a:t>
            </a:r>
          </a:p>
          <a:p>
            <a:pPr marL="342900" indent="-342900" algn="just">
              <a:buFont typeface="Arial" panose="020B0604020202020204" pitchFamily="34" charset="0"/>
              <a:buChar char="•"/>
            </a:pPr>
            <a:endParaRPr lang="en-US" sz="2800" dirty="0">
              <a:latin typeface="Times New Roman" pitchFamily="18" charset="0"/>
              <a:cs typeface="Times New Roman" pitchFamily="18" charset="0"/>
            </a:endParaRPr>
          </a:p>
          <a:p>
            <a:pPr marL="342900" indent="-342900" algn="just">
              <a:buFont typeface="Wingdings" pitchFamily="2" charset="2"/>
              <a:buChar char="Ø"/>
            </a:pPr>
            <a:r>
              <a:rPr lang="en-US" sz="2800" dirty="0">
                <a:latin typeface="Times New Roman" pitchFamily="18" charset="0"/>
                <a:cs typeface="Times New Roman" pitchFamily="18" charset="0"/>
              </a:rPr>
              <a:t>This allows them to early detect and promptly treat patients’ conditions, especially in the critical care ward. Real-time ECG monitoring can also be used for remote monitoring of patients.</a:t>
            </a:r>
            <a:endParaRPr lang="en-IN" sz="2800" dirty="0">
              <a:latin typeface="Times New Roman" pitchFamily="18" charset="0"/>
              <a:cs typeface="Times New Roman" pitchFamily="18" charset="0"/>
            </a:endParaRPr>
          </a:p>
        </p:txBody>
      </p:sp>
    </p:spTree>
    <p:extLst>
      <p:ext uri="{BB962C8B-B14F-4D97-AF65-F5344CB8AC3E}">
        <p14:creationId xmlns:p14="http://schemas.microsoft.com/office/powerpoint/2010/main" val="3500274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930A1-5B88-42B9-CF18-7164BB9B56EF}"/>
              </a:ext>
            </a:extLst>
          </p:cNvPr>
          <p:cNvSpPr>
            <a:spLocks noGrp="1"/>
          </p:cNvSpPr>
          <p:nvPr>
            <p:ph type="title"/>
          </p:nvPr>
        </p:nvSpPr>
        <p:spPr>
          <a:xfrm>
            <a:off x="670560" y="121921"/>
            <a:ext cx="11148306" cy="1608598"/>
          </a:xfrm>
        </p:spPr>
        <p:txBody>
          <a:bodyPr>
            <a:normAutofit/>
          </a:bodyPr>
          <a:lstStyle/>
          <a:p>
            <a:r>
              <a:rPr lang="en-IN" sz="3200" b="1" dirty="0">
                <a:latin typeface="Times New Roman" pitchFamily="18" charset="0"/>
                <a:cs typeface="Times New Roman" pitchFamily="18" charset="0"/>
              </a:rPr>
              <a:t>ADVANTAGES:</a:t>
            </a:r>
          </a:p>
        </p:txBody>
      </p:sp>
      <p:sp>
        <p:nvSpPr>
          <p:cNvPr id="3" name="Content Placeholder 2">
            <a:extLst>
              <a:ext uri="{FF2B5EF4-FFF2-40B4-BE49-F238E27FC236}">
                <a16:creationId xmlns:a16="http://schemas.microsoft.com/office/drawing/2014/main" id="{202ADF46-18DE-9FAE-1E86-BA918827AB2C}"/>
              </a:ext>
            </a:extLst>
          </p:cNvPr>
          <p:cNvSpPr>
            <a:spLocks noGrp="1"/>
          </p:cNvSpPr>
          <p:nvPr>
            <p:ph sz="half" idx="1"/>
          </p:nvPr>
        </p:nvSpPr>
        <p:spPr>
          <a:xfrm>
            <a:off x="838200" y="1500505"/>
            <a:ext cx="7625080" cy="4097655"/>
          </a:xfrm>
        </p:spPr>
        <p:txBody>
          <a:bodyPr>
            <a:noAutofit/>
          </a:bodyPr>
          <a:lstStyle/>
          <a:p>
            <a:pPr algn="just">
              <a:buFont typeface="Wingdings" pitchFamily="2" charset="2"/>
              <a:buChar char="Ø"/>
            </a:pPr>
            <a:r>
              <a:rPr lang="en-US" dirty="0">
                <a:latin typeface="Times New Roman" pitchFamily="18" charset="0"/>
                <a:cs typeface="Times New Roman" pitchFamily="18" charset="0"/>
              </a:rPr>
              <a:t>Cost-effective, making it accessible to a wide range of users. </a:t>
            </a:r>
          </a:p>
          <a:p>
            <a:pPr algn="just">
              <a:buFont typeface="Wingdings" pitchFamily="2" charset="2"/>
              <a:buChar char="Ø"/>
            </a:pPr>
            <a:r>
              <a:rPr lang="en-US" dirty="0">
                <a:latin typeface="Times New Roman" pitchFamily="18" charset="0"/>
                <a:cs typeface="Times New Roman" pitchFamily="18" charset="0"/>
              </a:rPr>
              <a:t>Remote Monitoring</a:t>
            </a:r>
          </a:p>
          <a:p>
            <a:pPr algn="just">
              <a:buFont typeface="Wingdings" pitchFamily="2" charset="2"/>
              <a:buChar char="Ø"/>
            </a:pPr>
            <a:r>
              <a:rPr lang="en-US" dirty="0">
                <a:latin typeface="Times New Roman" pitchFamily="18" charset="0"/>
                <a:cs typeface="Times New Roman" pitchFamily="18" charset="0"/>
              </a:rPr>
              <a:t>Real-time Alert</a:t>
            </a:r>
          </a:p>
          <a:p>
            <a:pPr algn="just">
              <a:buFont typeface="Wingdings" pitchFamily="2" charset="2"/>
              <a:buChar char="Ø"/>
            </a:pPr>
            <a:r>
              <a:rPr lang="en-US" dirty="0">
                <a:latin typeface="Times New Roman" pitchFamily="18" charset="0"/>
                <a:cs typeface="Times New Roman" pitchFamily="18" charset="0"/>
              </a:rPr>
              <a:t>Continous Monitoring</a:t>
            </a:r>
          </a:p>
          <a:p>
            <a:pPr algn="just">
              <a:buFont typeface="Wingdings" pitchFamily="2" charset="2"/>
              <a:buChar char="Ø"/>
            </a:pPr>
            <a:r>
              <a:rPr lang="en-US" dirty="0">
                <a:latin typeface="Times New Roman" pitchFamily="18" charset="0"/>
                <a:cs typeface="Times New Roman" pitchFamily="18" charset="0"/>
              </a:rPr>
              <a:t>Data Analysis</a:t>
            </a:r>
          </a:p>
          <a:p>
            <a:pPr algn="just">
              <a:buFont typeface="Wingdings" pitchFamily="2" charset="2"/>
              <a:buChar char="Ø"/>
            </a:pPr>
            <a:r>
              <a:rPr lang="en-US" dirty="0">
                <a:latin typeface="Times New Roman" pitchFamily="18" charset="0"/>
                <a:cs typeface="Times New Roman" pitchFamily="18" charset="0"/>
              </a:rPr>
              <a:t>Integration of Voice Communication</a:t>
            </a:r>
          </a:p>
        </p:txBody>
      </p:sp>
      <p:sp>
        <p:nvSpPr>
          <p:cNvPr id="4" name="Date Placeholder 3">
            <a:extLst>
              <a:ext uri="{FF2B5EF4-FFF2-40B4-BE49-F238E27FC236}">
                <a16:creationId xmlns:a16="http://schemas.microsoft.com/office/drawing/2014/main" id="{24A51031-3CD0-59D0-874B-44FF5C0F1F4C}"/>
              </a:ext>
            </a:extLst>
          </p:cNvPr>
          <p:cNvSpPr>
            <a:spLocks noGrp="1"/>
          </p:cNvSpPr>
          <p:nvPr>
            <p:ph type="dt" sz="half" idx="10"/>
          </p:nvPr>
        </p:nvSpPr>
        <p:spPr/>
        <p:txBody>
          <a:bodyPr/>
          <a:lstStyle/>
          <a:p>
            <a:r>
              <a:rPr lang="en-IN" dirty="0">
                <a:latin typeface="Times New Roman" pitchFamily="18" charset="0"/>
                <a:cs typeface="Times New Roman" pitchFamily="18" charset="0"/>
              </a:rPr>
              <a:t>01-06-2024</a:t>
            </a:r>
          </a:p>
        </p:txBody>
      </p:sp>
      <p:sp>
        <p:nvSpPr>
          <p:cNvPr id="5" name="Slide Number Placeholder 4">
            <a:extLst>
              <a:ext uri="{FF2B5EF4-FFF2-40B4-BE49-F238E27FC236}">
                <a16:creationId xmlns:a16="http://schemas.microsoft.com/office/drawing/2014/main" id="{38B1F6F7-E52D-D3EA-588D-86AEC712C512}"/>
              </a:ext>
            </a:extLst>
          </p:cNvPr>
          <p:cNvSpPr>
            <a:spLocks noGrp="1"/>
          </p:cNvSpPr>
          <p:nvPr>
            <p:ph type="sldNum" sz="quarter" idx="12"/>
          </p:nvPr>
        </p:nvSpPr>
        <p:spPr/>
        <p:txBody>
          <a:bodyPr/>
          <a:lstStyle/>
          <a:p>
            <a:fld id="{CAB082C7-C37D-4F73-A4D0-1D7EBDFF54B7}" type="slidenum">
              <a:rPr lang="en-IN" smtClean="0">
                <a:latin typeface="Times New Roman" pitchFamily="18" charset="0"/>
                <a:cs typeface="Times New Roman" pitchFamily="18" charset="0"/>
              </a:rPr>
              <a:pPr/>
              <a:t>6</a:t>
            </a:fld>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3881558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E096D-7632-A34C-ED2E-559084FF1A1B}"/>
              </a:ext>
            </a:extLst>
          </p:cNvPr>
          <p:cNvSpPr>
            <a:spLocks noGrp="1"/>
          </p:cNvSpPr>
          <p:nvPr>
            <p:ph type="title"/>
          </p:nvPr>
        </p:nvSpPr>
        <p:spPr/>
        <p:txBody>
          <a:bodyPr>
            <a:normAutofit/>
          </a:bodyPr>
          <a:lstStyle/>
          <a:p>
            <a:r>
              <a:rPr lang="en-IN" sz="4000" b="1" dirty="0">
                <a:latin typeface="Times New Roman" pitchFamily="18" charset="0"/>
                <a:cs typeface="Times New Roman" pitchFamily="18" charset="0"/>
              </a:rPr>
              <a:t>APPLICATIONS:</a:t>
            </a:r>
          </a:p>
        </p:txBody>
      </p:sp>
      <p:sp>
        <p:nvSpPr>
          <p:cNvPr id="3" name="Content Placeholder 2">
            <a:extLst>
              <a:ext uri="{FF2B5EF4-FFF2-40B4-BE49-F238E27FC236}">
                <a16:creationId xmlns:a16="http://schemas.microsoft.com/office/drawing/2014/main" id="{FDBB421F-FD37-B786-0198-3455F8C87BF7}"/>
              </a:ext>
            </a:extLst>
          </p:cNvPr>
          <p:cNvSpPr>
            <a:spLocks noGrp="1"/>
          </p:cNvSpPr>
          <p:nvPr>
            <p:ph idx="1"/>
          </p:nvPr>
        </p:nvSpPr>
        <p:spPr>
          <a:xfrm>
            <a:off x="949960" y="1690688"/>
            <a:ext cx="5461000" cy="3978592"/>
          </a:xfrm>
        </p:spPr>
        <p:txBody>
          <a:bodyPr>
            <a:normAutofit/>
          </a:bodyPr>
          <a:lstStyle/>
          <a:p>
            <a:pPr marL="514350" indent="-514350">
              <a:buFont typeface="Wingdings" pitchFamily="2" charset="2"/>
              <a:buChar char="Ø"/>
            </a:pPr>
            <a:r>
              <a:rPr lang="en-US" dirty="0">
                <a:latin typeface="Times New Roman" pitchFamily="18" charset="0"/>
                <a:cs typeface="Times New Roman" pitchFamily="18" charset="0"/>
              </a:rPr>
              <a:t>Homes</a:t>
            </a:r>
          </a:p>
          <a:p>
            <a:pPr marL="514350" indent="-514350">
              <a:buFont typeface="Wingdings" pitchFamily="2" charset="2"/>
              <a:buChar char="Ø"/>
            </a:pPr>
            <a:r>
              <a:rPr lang="en-US" dirty="0">
                <a:latin typeface="Times New Roman" pitchFamily="18" charset="0"/>
                <a:cs typeface="Times New Roman" pitchFamily="18" charset="0"/>
              </a:rPr>
              <a:t>Old age homes</a:t>
            </a:r>
          </a:p>
          <a:p>
            <a:pPr marL="514350" indent="-514350">
              <a:buFont typeface="Wingdings" pitchFamily="2" charset="2"/>
              <a:buChar char="Ø"/>
            </a:pPr>
            <a:r>
              <a:rPr lang="en-US" dirty="0">
                <a:latin typeface="Times New Roman" pitchFamily="18" charset="0"/>
                <a:cs typeface="Times New Roman" pitchFamily="18" charset="0"/>
              </a:rPr>
              <a:t>Hospital</a:t>
            </a:r>
          </a:p>
          <a:p>
            <a:pPr marL="514350" indent="-514350">
              <a:buFont typeface="Wingdings" pitchFamily="2" charset="2"/>
              <a:buChar char="Ø"/>
            </a:pPr>
            <a:r>
              <a:rPr lang="en-IN" dirty="0">
                <a:latin typeface="Times New Roman" pitchFamily="18" charset="0"/>
                <a:cs typeface="Times New Roman" pitchFamily="18" charset="0"/>
              </a:rPr>
              <a:t>Rural areas</a:t>
            </a:r>
          </a:p>
        </p:txBody>
      </p:sp>
      <p:sp>
        <p:nvSpPr>
          <p:cNvPr id="4" name="Date Placeholder 3">
            <a:extLst>
              <a:ext uri="{FF2B5EF4-FFF2-40B4-BE49-F238E27FC236}">
                <a16:creationId xmlns:a16="http://schemas.microsoft.com/office/drawing/2014/main" id="{F2221EC5-1D9B-5027-97B8-C4B64F533A08}"/>
              </a:ext>
            </a:extLst>
          </p:cNvPr>
          <p:cNvSpPr>
            <a:spLocks noGrp="1"/>
          </p:cNvSpPr>
          <p:nvPr>
            <p:ph type="dt" sz="half" idx="10"/>
          </p:nvPr>
        </p:nvSpPr>
        <p:spPr/>
        <p:txBody>
          <a:bodyPr/>
          <a:lstStyle/>
          <a:p>
            <a:r>
              <a:rPr lang="en-IN" dirty="0">
                <a:latin typeface="Times New Roman" pitchFamily="18" charset="0"/>
                <a:cs typeface="Times New Roman" pitchFamily="18" charset="0"/>
              </a:rPr>
              <a:t>01-06-2024</a:t>
            </a:r>
          </a:p>
        </p:txBody>
      </p:sp>
      <p:sp>
        <p:nvSpPr>
          <p:cNvPr id="5" name="Slide Number Placeholder 4">
            <a:extLst>
              <a:ext uri="{FF2B5EF4-FFF2-40B4-BE49-F238E27FC236}">
                <a16:creationId xmlns:a16="http://schemas.microsoft.com/office/drawing/2014/main" id="{6ECB35B4-13C1-6700-AB93-4F7C4BE272AA}"/>
              </a:ext>
            </a:extLst>
          </p:cNvPr>
          <p:cNvSpPr>
            <a:spLocks noGrp="1"/>
          </p:cNvSpPr>
          <p:nvPr>
            <p:ph type="sldNum" sz="quarter" idx="12"/>
          </p:nvPr>
        </p:nvSpPr>
        <p:spPr/>
        <p:txBody>
          <a:bodyPr/>
          <a:lstStyle/>
          <a:p>
            <a:fld id="{CAB082C7-C37D-4F73-A4D0-1D7EBDFF54B7}" type="slidenum">
              <a:rPr lang="en-IN" smtClean="0">
                <a:latin typeface="Times New Roman" pitchFamily="18" charset="0"/>
                <a:cs typeface="Times New Roman" pitchFamily="18" charset="0"/>
              </a:rPr>
              <a:pPr/>
              <a:t>7</a:t>
            </a:fld>
            <a:endParaRPr lang="en-IN" dirty="0">
              <a:latin typeface="Times New Roman" pitchFamily="18" charset="0"/>
              <a:cs typeface="Times New Roman" pitchFamily="18" charset="0"/>
            </a:endParaRPr>
          </a:p>
        </p:txBody>
      </p:sp>
      <p:sp>
        <p:nvSpPr>
          <p:cNvPr id="6" name="Rectangle 5"/>
          <p:cNvSpPr/>
          <p:nvPr/>
        </p:nvSpPr>
        <p:spPr>
          <a:xfrm>
            <a:off x="4823440" y="3244334"/>
            <a:ext cx="184731" cy="369332"/>
          </a:xfrm>
          <a:prstGeom prst="rect">
            <a:avLst/>
          </a:prstGeom>
        </p:spPr>
        <p:txBody>
          <a:bodyPr wrap="none">
            <a:spAutoFit/>
          </a:bodyPr>
          <a:lstStyle/>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257514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58520" y="385445"/>
            <a:ext cx="10515600" cy="1325563"/>
          </a:xfrm>
        </p:spPr>
        <p:txBody>
          <a:bodyPr/>
          <a:lstStyle/>
          <a:p>
            <a:r>
              <a:rPr lang="en-IN" sz="4000" b="1" dirty="0">
                <a:latin typeface="Times New Roman" pitchFamily="18" charset="0"/>
                <a:cs typeface="Times New Roman" pitchFamily="18" charset="0"/>
              </a:rPr>
              <a:t>SOFTWARE AND HARDWARE USED</a:t>
            </a:r>
            <a:endParaRPr lang="en-US" sz="4000" b="1" dirty="0">
              <a:latin typeface="Times New Roman" pitchFamily="18" charset="0"/>
              <a:cs typeface="Times New Roman" pitchFamily="18" charset="0"/>
            </a:endParaRPr>
          </a:p>
        </p:txBody>
      </p:sp>
      <p:sp>
        <p:nvSpPr>
          <p:cNvPr id="4" name="Date Placeholder 3">
            <a:extLst>
              <a:ext uri="{FF2B5EF4-FFF2-40B4-BE49-F238E27FC236}">
                <a16:creationId xmlns:a16="http://schemas.microsoft.com/office/drawing/2014/main" id="{4F3A4DD7-F7ED-17CF-8112-00E629A89B0C}"/>
              </a:ext>
            </a:extLst>
          </p:cNvPr>
          <p:cNvSpPr>
            <a:spLocks noGrp="1"/>
          </p:cNvSpPr>
          <p:nvPr>
            <p:ph type="dt" sz="half" idx="10"/>
          </p:nvPr>
        </p:nvSpPr>
        <p:spPr/>
        <p:txBody>
          <a:bodyPr/>
          <a:lstStyle/>
          <a:p>
            <a:r>
              <a:rPr lang="en-IN" dirty="0">
                <a:latin typeface="Times New Roman" pitchFamily="18" charset="0"/>
                <a:cs typeface="Times New Roman" pitchFamily="18" charset="0"/>
              </a:rPr>
              <a:t>01-06-2024</a:t>
            </a:r>
          </a:p>
        </p:txBody>
      </p:sp>
      <p:sp>
        <p:nvSpPr>
          <p:cNvPr id="5" name="Slide Number Placeholder 4">
            <a:extLst>
              <a:ext uri="{FF2B5EF4-FFF2-40B4-BE49-F238E27FC236}">
                <a16:creationId xmlns:a16="http://schemas.microsoft.com/office/drawing/2014/main" id="{1D91C547-D82F-9D6E-0862-0851B1AF22E3}"/>
              </a:ext>
            </a:extLst>
          </p:cNvPr>
          <p:cNvSpPr>
            <a:spLocks noGrp="1"/>
          </p:cNvSpPr>
          <p:nvPr>
            <p:ph type="sldNum" sz="quarter" idx="12"/>
          </p:nvPr>
        </p:nvSpPr>
        <p:spPr/>
        <p:txBody>
          <a:bodyPr/>
          <a:lstStyle/>
          <a:p>
            <a:fld id="{CAB082C7-C37D-4F73-A4D0-1D7EBDFF54B7}" type="slidenum">
              <a:rPr lang="en-IN" smtClean="0">
                <a:latin typeface="Times New Roman" pitchFamily="18" charset="0"/>
                <a:cs typeface="Times New Roman" pitchFamily="18" charset="0"/>
              </a:rPr>
              <a:pPr/>
              <a:t>8</a:t>
            </a:fld>
            <a:endParaRPr lang="en-IN" dirty="0">
              <a:latin typeface="Times New Roman" pitchFamily="18" charset="0"/>
              <a:cs typeface="Times New Roman" pitchFamily="18" charset="0"/>
            </a:endParaRPr>
          </a:p>
        </p:txBody>
      </p:sp>
      <p:sp>
        <p:nvSpPr>
          <p:cNvPr id="6" name="Rectangle 5"/>
          <p:cNvSpPr/>
          <p:nvPr/>
        </p:nvSpPr>
        <p:spPr>
          <a:xfrm>
            <a:off x="1219200" y="772160"/>
            <a:ext cx="10972800" cy="369332"/>
          </a:xfrm>
          <a:prstGeom prst="rect">
            <a:avLst/>
          </a:prstGeom>
        </p:spPr>
        <p:txBody>
          <a:bodyPr wrap="square">
            <a:spAutoFit/>
          </a:bodyPr>
          <a:lstStyle/>
          <a:p>
            <a:endParaRPr lang="en-US" dirty="0">
              <a:latin typeface="Times New Roman" pitchFamily="18" charset="0"/>
              <a:cs typeface="Times New Roman" pitchFamily="18" charset="0"/>
            </a:endParaRPr>
          </a:p>
        </p:txBody>
      </p:sp>
      <p:sp>
        <p:nvSpPr>
          <p:cNvPr id="9" name="Rectangle 8"/>
          <p:cNvSpPr/>
          <p:nvPr/>
        </p:nvSpPr>
        <p:spPr>
          <a:xfrm>
            <a:off x="416560" y="1737360"/>
            <a:ext cx="11033760" cy="3354765"/>
          </a:xfrm>
          <a:prstGeom prst="rect">
            <a:avLst/>
          </a:prstGeom>
        </p:spPr>
        <p:txBody>
          <a:bodyPr wrap="square">
            <a:spAutoFit/>
          </a:bodyPr>
          <a:lstStyle/>
          <a:p>
            <a:r>
              <a:rPr lang="en-US" sz="3200" b="1" dirty="0">
                <a:latin typeface="Times New Roman" pitchFamily="18" charset="0"/>
                <a:cs typeface="Times New Roman" pitchFamily="18" charset="0"/>
              </a:rPr>
              <a:t>Software</a:t>
            </a:r>
          </a:p>
          <a:p>
            <a:r>
              <a:rPr lang="en-US" sz="2800" dirty="0">
                <a:latin typeface="Times New Roman" pitchFamily="18" charset="0"/>
                <a:cs typeface="Times New Roman" pitchFamily="18" charset="0"/>
              </a:rPr>
              <a:t>Arduino software:</a:t>
            </a:r>
          </a:p>
          <a:p>
            <a:endParaRPr lang="en-US" sz="2800" dirty="0">
              <a:latin typeface="Times New Roman" pitchFamily="18" charset="0"/>
              <a:cs typeface="Times New Roman" pitchFamily="18" charset="0"/>
            </a:endParaRPr>
          </a:p>
          <a:p>
            <a:pPr>
              <a:buFont typeface="Arial" pitchFamily="34" charset="0"/>
              <a:buChar char="•"/>
            </a:pPr>
            <a:r>
              <a:rPr lang="en-US" sz="2800" dirty="0">
                <a:latin typeface="Times New Roman" pitchFamily="18" charset="0"/>
                <a:cs typeface="Times New Roman" pitchFamily="18" charset="0"/>
              </a:rPr>
              <a:t>	</a:t>
            </a:r>
            <a:r>
              <a:rPr lang="en-US" sz="2400" dirty="0">
                <a:latin typeface="Times New Roman" pitchFamily="18" charset="0"/>
                <a:cs typeface="Times New Roman" pitchFamily="18" charset="0"/>
              </a:rPr>
              <a:t>Arduino is a prototype platform (open-source) based on an easy-to-use hardware and software. </a:t>
            </a:r>
          </a:p>
          <a:p>
            <a:pPr algn="just">
              <a:lnSpc>
                <a:spcPct val="100000"/>
              </a:lnSpc>
              <a:buFont typeface="Arial" pitchFamily="34" charset="0"/>
              <a:buChar char="•"/>
            </a:pPr>
            <a:r>
              <a:rPr lang="en-US" sz="2400" dirty="0">
                <a:latin typeface="Times New Roman" pitchFamily="18" charset="0"/>
                <a:cs typeface="Times New Roman" pitchFamily="18" charset="0"/>
              </a:rPr>
              <a:t>	It consists of a circuit board, which can be programed and a ready-made software called Arduino IDE (Integrated Development Environment), which is used to write and upload the computer code to the physical board </a:t>
            </a:r>
          </a:p>
        </p:txBody>
      </p:sp>
    </p:spTree>
    <p:extLst>
      <p:ext uri="{BB962C8B-B14F-4D97-AF65-F5344CB8AC3E}">
        <p14:creationId xmlns:p14="http://schemas.microsoft.com/office/powerpoint/2010/main" val="1488268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D418ED-E5A5-49A8-A52C-C3CB308080EA}" type="datetime1">
              <a:rPr lang="en-IN" smtClean="0">
                <a:latin typeface="Times New Roman" pitchFamily="18" charset="0"/>
                <a:cs typeface="Times New Roman" pitchFamily="18" charset="0"/>
              </a:rPr>
              <a:pPr/>
              <a:t>04-12-2024</a:t>
            </a:fld>
            <a:endParaRPr lang="en-IN">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CAB082C7-C37D-4F73-A4D0-1D7EBDFF54B7}" type="slidenum">
              <a:rPr lang="en-IN" smtClean="0">
                <a:latin typeface="Times New Roman" pitchFamily="18" charset="0"/>
                <a:cs typeface="Times New Roman" pitchFamily="18" charset="0"/>
              </a:rPr>
              <a:pPr/>
              <a:t>9</a:t>
            </a:fld>
            <a:endParaRPr lang="en-IN">
              <a:latin typeface="Times New Roman" pitchFamily="18" charset="0"/>
              <a:cs typeface="Times New Roman" pitchFamily="18" charset="0"/>
            </a:endParaRPr>
          </a:p>
        </p:txBody>
      </p:sp>
      <p:sp>
        <p:nvSpPr>
          <p:cNvPr id="4" name="Rectangle 3"/>
          <p:cNvSpPr/>
          <p:nvPr/>
        </p:nvSpPr>
        <p:spPr>
          <a:xfrm>
            <a:off x="497840" y="274320"/>
            <a:ext cx="7416799" cy="584775"/>
          </a:xfrm>
          <a:prstGeom prst="rect">
            <a:avLst/>
          </a:prstGeom>
        </p:spPr>
        <p:txBody>
          <a:bodyPr wrap="square">
            <a:spAutoFit/>
          </a:bodyPr>
          <a:lstStyle/>
          <a:p>
            <a:r>
              <a:rPr lang="en-US" sz="3200" b="1" spc="95" dirty="0">
                <a:latin typeface="Times New Roman" pitchFamily="18" charset="0"/>
                <a:cs typeface="Times New Roman" pitchFamily="18" charset="0"/>
              </a:rPr>
              <a:t>ARDUINO</a:t>
            </a:r>
            <a:r>
              <a:rPr lang="en-US" sz="3200" b="1" spc="70" dirty="0">
                <a:latin typeface="Times New Roman" pitchFamily="18" charset="0"/>
                <a:cs typeface="Times New Roman" pitchFamily="18" charset="0"/>
              </a:rPr>
              <a:t> </a:t>
            </a:r>
            <a:r>
              <a:rPr lang="en-US" sz="3200" b="1" dirty="0">
                <a:latin typeface="Times New Roman" pitchFamily="18" charset="0"/>
                <a:cs typeface="Times New Roman" pitchFamily="18" charset="0"/>
              </a:rPr>
              <a:t>IDE</a:t>
            </a:r>
            <a:r>
              <a:rPr lang="en-US" sz="3200" b="1" spc="75" dirty="0">
                <a:latin typeface="Times New Roman" pitchFamily="18" charset="0"/>
                <a:cs typeface="Times New Roman" pitchFamily="18" charset="0"/>
              </a:rPr>
              <a:t> </a:t>
            </a:r>
            <a:r>
              <a:rPr lang="en-US" sz="3200" b="1" spc="-10" dirty="0">
                <a:latin typeface="Times New Roman" pitchFamily="18" charset="0"/>
                <a:cs typeface="Times New Roman" pitchFamily="18" charset="0"/>
              </a:rPr>
              <a:t>INSTALLATION</a:t>
            </a:r>
            <a:endParaRPr lang="en-US" sz="3200" dirty="0">
              <a:latin typeface="Times New Roman" pitchFamily="18" charset="0"/>
              <a:cs typeface="Times New Roman" pitchFamily="18" charset="0"/>
            </a:endParaRPr>
          </a:p>
        </p:txBody>
      </p:sp>
      <p:sp>
        <p:nvSpPr>
          <p:cNvPr id="5" name="Rectangle 4"/>
          <p:cNvSpPr/>
          <p:nvPr/>
        </p:nvSpPr>
        <p:spPr>
          <a:xfrm>
            <a:off x="416560" y="1117600"/>
            <a:ext cx="10769600" cy="5673348"/>
          </a:xfrm>
          <a:prstGeom prst="rect">
            <a:avLst/>
          </a:prstGeom>
        </p:spPr>
        <p:txBody>
          <a:bodyPr wrap="square">
            <a:spAutoFit/>
          </a:bodyPr>
          <a:lstStyle/>
          <a:p>
            <a:r>
              <a:rPr lang="en-US" sz="2800" b="1" dirty="0">
                <a:latin typeface="Times New Roman" pitchFamily="18" charset="0"/>
                <a:cs typeface="Times New Roman" pitchFamily="18" charset="0"/>
              </a:rPr>
              <a:t>Step</a:t>
            </a:r>
            <a:r>
              <a:rPr lang="en-US" sz="2800" b="1" spc="-20" dirty="0">
                <a:latin typeface="Times New Roman" pitchFamily="18" charset="0"/>
                <a:cs typeface="Times New Roman" pitchFamily="18" charset="0"/>
              </a:rPr>
              <a:t> </a:t>
            </a:r>
            <a:r>
              <a:rPr lang="en-US" sz="2800" b="1" dirty="0">
                <a:latin typeface="Times New Roman" pitchFamily="18" charset="0"/>
                <a:cs typeface="Times New Roman" pitchFamily="18" charset="0"/>
              </a:rPr>
              <a:t>1</a:t>
            </a:r>
            <a:r>
              <a:rPr lang="en-US" sz="2800" dirty="0">
                <a:latin typeface="Times New Roman" pitchFamily="18" charset="0"/>
                <a:cs typeface="Times New Roman" pitchFamily="18" charset="0"/>
              </a:rPr>
              <a:t>:</a:t>
            </a:r>
            <a:r>
              <a:rPr lang="en-US" sz="2800" spc="-20" dirty="0">
                <a:latin typeface="Times New Roman" pitchFamily="18" charset="0"/>
                <a:cs typeface="Times New Roman" pitchFamily="18" charset="0"/>
              </a:rPr>
              <a:t> </a:t>
            </a:r>
            <a:r>
              <a:rPr lang="en-US" sz="2800" spc="145" dirty="0">
                <a:latin typeface="Times New Roman" pitchFamily="18" charset="0"/>
                <a:cs typeface="Times New Roman" pitchFamily="18" charset="0"/>
              </a:rPr>
              <a:t>First</a:t>
            </a:r>
            <a:r>
              <a:rPr lang="en-US" sz="2800" spc="-15" dirty="0">
                <a:latin typeface="Times New Roman" pitchFamily="18" charset="0"/>
                <a:cs typeface="Times New Roman" pitchFamily="18" charset="0"/>
              </a:rPr>
              <a:t> </a:t>
            </a:r>
            <a:r>
              <a:rPr lang="en-US" sz="2800" dirty="0">
                <a:latin typeface="Times New Roman" pitchFamily="18" charset="0"/>
                <a:cs typeface="Times New Roman" pitchFamily="18" charset="0"/>
              </a:rPr>
              <a:t>we</a:t>
            </a:r>
            <a:r>
              <a:rPr lang="en-US" sz="2800" spc="-20" dirty="0">
                <a:latin typeface="Times New Roman" pitchFamily="18" charset="0"/>
                <a:cs typeface="Times New Roman" pitchFamily="18" charset="0"/>
              </a:rPr>
              <a:t> </a:t>
            </a:r>
            <a:r>
              <a:rPr lang="en-US" sz="2800" spc="135" dirty="0">
                <a:latin typeface="Times New Roman" pitchFamily="18" charset="0"/>
                <a:cs typeface="Times New Roman" pitchFamily="18" charset="0"/>
              </a:rPr>
              <a:t>must</a:t>
            </a:r>
            <a:r>
              <a:rPr lang="en-US" sz="2800" spc="-20" dirty="0">
                <a:latin typeface="Times New Roman" pitchFamily="18" charset="0"/>
                <a:cs typeface="Times New Roman" pitchFamily="18" charset="0"/>
              </a:rPr>
              <a:t> </a:t>
            </a:r>
            <a:r>
              <a:rPr lang="en-US" sz="2800" spc="85" dirty="0">
                <a:latin typeface="Times New Roman" pitchFamily="18" charset="0"/>
                <a:cs typeface="Times New Roman" pitchFamily="18" charset="0"/>
              </a:rPr>
              <a:t>have</a:t>
            </a:r>
            <a:r>
              <a:rPr lang="en-US" sz="2800" spc="-15" dirty="0">
                <a:latin typeface="Times New Roman" pitchFamily="18" charset="0"/>
                <a:cs typeface="Times New Roman" pitchFamily="18" charset="0"/>
              </a:rPr>
              <a:t> </a:t>
            </a:r>
            <a:r>
              <a:rPr lang="en-US" sz="2800" spc="185" dirty="0">
                <a:latin typeface="Times New Roman" pitchFamily="18" charset="0"/>
                <a:cs typeface="Times New Roman" pitchFamily="18" charset="0"/>
              </a:rPr>
              <a:t>our</a:t>
            </a:r>
            <a:r>
              <a:rPr lang="en-US" sz="2800" spc="-20" dirty="0">
                <a:latin typeface="Times New Roman" pitchFamily="18" charset="0"/>
                <a:cs typeface="Times New Roman" pitchFamily="18" charset="0"/>
              </a:rPr>
              <a:t> </a:t>
            </a:r>
            <a:r>
              <a:rPr lang="en-US" sz="2800" spc="150" dirty="0">
                <a:latin typeface="Times New Roman" pitchFamily="18" charset="0"/>
                <a:cs typeface="Times New Roman" pitchFamily="18" charset="0"/>
              </a:rPr>
              <a:t>Arduino</a:t>
            </a:r>
            <a:r>
              <a:rPr lang="en-US" sz="2800" spc="-15" dirty="0">
                <a:latin typeface="Times New Roman" pitchFamily="18" charset="0"/>
                <a:cs typeface="Times New Roman" pitchFamily="18" charset="0"/>
              </a:rPr>
              <a:t> </a:t>
            </a:r>
            <a:r>
              <a:rPr lang="en-US" sz="2800" spc="185" dirty="0">
                <a:latin typeface="Times New Roman" pitchFamily="18" charset="0"/>
                <a:cs typeface="Times New Roman" pitchFamily="18" charset="0"/>
              </a:rPr>
              <a:t>board</a:t>
            </a:r>
            <a:r>
              <a:rPr lang="en-US" sz="2800" spc="-20" dirty="0">
                <a:latin typeface="Times New Roman" pitchFamily="18" charset="0"/>
                <a:cs typeface="Times New Roman" pitchFamily="18" charset="0"/>
              </a:rPr>
              <a:t> </a:t>
            </a:r>
            <a:r>
              <a:rPr lang="en-US" sz="2800" spc="190" dirty="0">
                <a:latin typeface="Times New Roman" pitchFamily="18" charset="0"/>
                <a:cs typeface="Times New Roman" pitchFamily="18" charset="0"/>
              </a:rPr>
              <a:t>and</a:t>
            </a:r>
            <a:r>
              <a:rPr lang="en-US" sz="2800" spc="-20" dirty="0">
                <a:latin typeface="Times New Roman" pitchFamily="18" charset="0"/>
                <a:cs typeface="Times New Roman" pitchFamily="18" charset="0"/>
              </a:rPr>
              <a:t> </a:t>
            </a:r>
            <a:r>
              <a:rPr lang="en-US" sz="2800" spc="150" dirty="0">
                <a:latin typeface="Times New Roman" pitchFamily="18" charset="0"/>
                <a:cs typeface="Times New Roman" pitchFamily="18" charset="0"/>
              </a:rPr>
              <a:t>a </a:t>
            </a:r>
            <a:r>
              <a:rPr lang="en-US" sz="2800" spc="100" dirty="0">
                <a:latin typeface="Times New Roman" pitchFamily="18" charset="0"/>
                <a:cs typeface="Times New Roman" pitchFamily="18" charset="0"/>
              </a:rPr>
              <a:t>USB</a:t>
            </a:r>
            <a:r>
              <a:rPr lang="en-US" sz="2800" spc="-5" dirty="0">
                <a:latin typeface="Times New Roman" pitchFamily="18" charset="0"/>
                <a:cs typeface="Times New Roman" pitchFamily="18" charset="0"/>
              </a:rPr>
              <a:t> </a:t>
            </a:r>
            <a:r>
              <a:rPr lang="en-US" sz="2800" spc="45" dirty="0">
                <a:latin typeface="Times New Roman" pitchFamily="18" charset="0"/>
                <a:cs typeface="Times New Roman" pitchFamily="18" charset="0"/>
              </a:rPr>
              <a:t>cable.</a:t>
            </a:r>
          </a:p>
          <a:p>
            <a:endParaRPr lang="en-US" sz="2800" dirty="0">
              <a:latin typeface="Times New Roman" pitchFamily="18" charset="0"/>
              <a:cs typeface="Times New Roman" pitchFamily="18" charset="0"/>
            </a:endParaRPr>
          </a:p>
          <a:p>
            <a:pPr>
              <a:spcBef>
                <a:spcPts val="790"/>
              </a:spcBef>
            </a:pPr>
            <a:r>
              <a:rPr lang="en-US" sz="2800" b="1" dirty="0">
                <a:latin typeface="Times New Roman" pitchFamily="18" charset="0"/>
                <a:cs typeface="Times New Roman" pitchFamily="18" charset="0"/>
              </a:rPr>
              <a:t>Step</a:t>
            </a:r>
            <a:r>
              <a:rPr lang="en-US" sz="2800" b="1" spc="-20" dirty="0">
                <a:latin typeface="Times New Roman" pitchFamily="18" charset="0"/>
                <a:cs typeface="Times New Roman" pitchFamily="18" charset="0"/>
              </a:rPr>
              <a:t> </a:t>
            </a:r>
            <a:r>
              <a:rPr lang="en-US" sz="2800" b="1" dirty="0">
                <a:latin typeface="Times New Roman" pitchFamily="18" charset="0"/>
                <a:cs typeface="Times New Roman" pitchFamily="18" charset="0"/>
              </a:rPr>
              <a:t>2</a:t>
            </a:r>
            <a:r>
              <a:rPr lang="en-US" sz="2800" dirty="0">
                <a:latin typeface="Times New Roman" pitchFamily="18" charset="0"/>
                <a:cs typeface="Times New Roman" pitchFamily="18" charset="0"/>
              </a:rPr>
              <a:t>:</a:t>
            </a:r>
            <a:r>
              <a:rPr lang="en-US" sz="2800" spc="-20" dirty="0">
                <a:latin typeface="Times New Roman" pitchFamily="18" charset="0"/>
                <a:cs typeface="Times New Roman" pitchFamily="18" charset="0"/>
              </a:rPr>
              <a:t> </a:t>
            </a:r>
            <a:r>
              <a:rPr lang="en-US" sz="2800" spc="150" dirty="0">
                <a:latin typeface="Times New Roman" pitchFamily="18" charset="0"/>
                <a:cs typeface="Times New Roman" pitchFamily="18" charset="0"/>
              </a:rPr>
              <a:t>Download</a:t>
            </a:r>
            <a:r>
              <a:rPr lang="en-US" sz="2800" spc="-20" dirty="0">
                <a:latin typeface="Times New Roman" pitchFamily="18" charset="0"/>
                <a:cs typeface="Times New Roman" pitchFamily="18" charset="0"/>
              </a:rPr>
              <a:t> </a:t>
            </a:r>
            <a:r>
              <a:rPr lang="en-US" sz="2800" spc="150" dirty="0">
                <a:latin typeface="Times New Roman" pitchFamily="18" charset="0"/>
                <a:cs typeface="Times New Roman" pitchFamily="18" charset="0"/>
              </a:rPr>
              <a:t>Arduino</a:t>
            </a:r>
            <a:r>
              <a:rPr lang="en-US" sz="2800" spc="-20" dirty="0">
                <a:latin typeface="Times New Roman" pitchFamily="18" charset="0"/>
                <a:cs typeface="Times New Roman" pitchFamily="18" charset="0"/>
              </a:rPr>
              <a:t> </a:t>
            </a:r>
            <a:r>
              <a:rPr lang="en-US" sz="2800" spc="245" dirty="0">
                <a:latin typeface="Times New Roman" pitchFamily="18" charset="0"/>
                <a:cs typeface="Times New Roman" pitchFamily="18" charset="0"/>
              </a:rPr>
              <a:t>IDE</a:t>
            </a:r>
            <a:r>
              <a:rPr lang="en-US" sz="2800" spc="-20" dirty="0">
                <a:latin typeface="Times New Roman" pitchFamily="18" charset="0"/>
                <a:cs typeface="Times New Roman" pitchFamily="18" charset="0"/>
              </a:rPr>
              <a:t> </a:t>
            </a:r>
            <a:r>
              <a:rPr lang="en-US" sz="2800" spc="70" dirty="0">
                <a:latin typeface="Times New Roman" pitchFamily="18" charset="0"/>
                <a:cs typeface="Times New Roman" pitchFamily="18" charset="0"/>
              </a:rPr>
              <a:t>Software</a:t>
            </a:r>
            <a:r>
              <a:rPr lang="en-US" sz="2800" dirty="0">
                <a:latin typeface="Times New Roman" pitchFamily="18" charset="0"/>
                <a:cs typeface="Times New Roman" pitchFamily="18" charset="0"/>
              </a:rPr>
              <a:t>.</a:t>
            </a:r>
            <a:r>
              <a:rPr lang="en-US" sz="2800" spc="50" dirty="0">
                <a:latin typeface="Times New Roman" pitchFamily="18" charset="0"/>
                <a:cs typeface="Times New Roman" pitchFamily="18" charset="0"/>
              </a:rPr>
              <a:t>We</a:t>
            </a:r>
            <a:r>
              <a:rPr lang="en-US" sz="2800" dirty="0">
                <a:latin typeface="Times New Roman" pitchFamily="18" charset="0"/>
                <a:cs typeface="Times New Roman" pitchFamily="18" charset="0"/>
              </a:rPr>
              <a:t> </a:t>
            </a:r>
            <a:r>
              <a:rPr lang="en-US" sz="2800" spc="114" dirty="0">
                <a:latin typeface="Times New Roman" pitchFamily="18" charset="0"/>
                <a:cs typeface="Times New Roman" pitchFamily="18" charset="0"/>
              </a:rPr>
              <a:t>can</a:t>
            </a:r>
            <a:r>
              <a:rPr lang="en-US" sz="2800" spc="5" dirty="0">
                <a:latin typeface="Times New Roman" pitchFamily="18" charset="0"/>
                <a:cs typeface="Times New Roman" pitchFamily="18" charset="0"/>
              </a:rPr>
              <a:t> </a:t>
            </a:r>
            <a:r>
              <a:rPr lang="en-US" sz="2800" spc="55" dirty="0">
                <a:latin typeface="Times New Roman" pitchFamily="18" charset="0"/>
                <a:cs typeface="Times New Roman" pitchFamily="18" charset="0"/>
              </a:rPr>
              <a:t>get</a:t>
            </a:r>
            <a:r>
              <a:rPr lang="en-US" sz="2800" dirty="0">
                <a:latin typeface="Times New Roman" pitchFamily="18" charset="0"/>
                <a:cs typeface="Times New Roman" pitchFamily="18" charset="0"/>
              </a:rPr>
              <a:t> </a:t>
            </a:r>
            <a:r>
              <a:rPr lang="en-US" sz="2800" spc="70" dirty="0">
                <a:latin typeface="Times New Roman" pitchFamily="18" charset="0"/>
                <a:cs typeface="Times New Roman" pitchFamily="18" charset="0"/>
              </a:rPr>
              <a:t>different</a:t>
            </a:r>
            <a:r>
              <a:rPr lang="en-US" sz="2800" spc="5" dirty="0">
                <a:latin typeface="Times New Roman" pitchFamily="18" charset="0"/>
                <a:cs typeface="Times New Roman" pitchFamily="18" charset="0"/>
              </a:rPr>
              <a:t> </a:t>
            </a:r>
            <a:r>
              <a:rPr lang="en-US" sz="2800" spc="55" dirty="0">
                <a:latin typeface="Times New Roman" pitchFamily="18" charset="0"/>
                <a:cs typeface="Times New Roman" pitchFamily="18" charset="0"/>
              </a:rPr>
              <a:t>versions</a:t>
            </a:r>
            <a:r>
              <a:rPr lang="en-US" sz="2800" dirty="0">
                <a:latin typeface="Times New Roman" pitchFamily="18" charset="0"/>
                <a:cs typeface="Times New Roman" pitchFamily="18" charset="0"/>
              </a:rPr>
              <a:t> </a:t>
            </a:r>
            <a:r>
              <a:rPr lang="en-US" sz="2800" spc="90" dirty="0">
                <a:latin typeface="Times New Roman" pitchFamily="18" charset="0"/>
                <a:cs typeface="Times New Roman" pitchFamily="18" charset="0"/>
              </a:rPr>
              <a:t>of</a:t>
            </a:r>
            <a:r>
              <a:rPr lang="en-US" sz="2800" spc="5" dirty="0">
                <a:latin typeface="Times New Roman" pitchFamily="18" charset="0"/>
                <a:cs typeface="Times New Roman" pitchFamily="18" charset="0"/>
              </a:rPr>
              <a:t> </a:t>
            </a:r>
            <a:r>
              <a:rPr lang="en-US" sz="2800" spc="150" dirty="0">
                <a:latin typeface="Times New Roman" pitchFamily="18" charset="0"/>
                <a:cs typeface="Times New Roman" pitchFamily="18" charset="0"/>
              </a:rPr>
              <a:t>Arduino</a:t>
            </a:r>
            <a:r>
              <a:rPr lang="en-US" sz="2800" spc="5" dirty="0">
                <a:latin typeface="Times New Roman" pitchFamily="18" charset="0"/>
                <a:cs typeface="Times New Roman" pitchFamily="18" charset="0"/>
              </a:rPr>
              <a:t> </a:t>
            </a:r>
            <a:r>
              <a:rPr lang="en-US" sz="2800" spc="245" dirty="0">
                <a:latin typeface="Times New Roman" pitchFamily="18" charset="0"/>
                <a:cs typeface="Times New Roman" pitchFamily="18" charset="0"/>
              </a:rPr>
              <a:t>IDE</a:t>
            </a:r>
            <a:r>
              <a:rPr lang="en-US" sz="2800" dirty="0">
                <a:latin typeface="Times New Roman" pitchFamily="18" charset="0"/>
                <a:cs typeface="Times New Roman" pitchFamily="18" charset="0"/>
              </a:rPr>
              <a:t> </a:t>
            </a:r>
            <a:r>
              <a:rPr lang="en-US" sz="2800" spc="135" dirty="0">
                <a:latin typeface="Times New Roman" pitchFamily="18" charset="0"/>
                <a:cs typeface="Times New Roman" pitchFamily="18" charset="0"/>
              </a:rPr>
              <a:t>from</a:t>
            </a:r>
            <a:r>
              <a:rPr lang="en-US" sz="2800" spc="5" dirty="0">
                <a:latin typeface="Times New Roman" pitchFamily="18" charset="0"/>
                <a:cs typeface="Times New Roman" pitchFamily="18" charset="0"/>
              </a:rPr>
              <a:t> </a:t>
            </a:r>
            <a:r>
              <a:rPr lang="en-US" sz="2800" spc="90" dirty="0">
                <a:latin typeface="Times New Roman" pitchFamily="18" charset="0"/>
                <a:cs typeface="Times New Roman" pitchFamily="18" charset="0"/>
              </a:rPr>
              <a:t>the </a:t>
            </a:r>
            <a:r>
              <a:rPr lang="en-US" sz="2800" spc="150" dirty="0">
                <a:latin typeface="Times New Roman" pitchFamily="18" charset="0"/>
                <a:cs typeface="Times New Roman" pitchFamily="18" charset="0"/>
              </a:rPr>
              <a:t>Download</a:t>
            </a:r>
            <a:r>
              <a:rPr lang="en-US" sz="2800" spc="95" dirty="0">
                <a:latin typeface="Times New Roman" pitchFamily="18" charset="0"/>
                <a:cs typeface="Times New Roman" pitchFamily="18" charset="0"/>
              </a:rPr>
              <a:t> </a:t>
            </a:r>
            <a:r>
              <a:rPr lang="en-US" sz="2800" spc="85" dirty="0">
                <a:latin typeface="Times New Roman" pitchFamily="18" charset="0"/>
                <a:cs typeface="Times New Roman" pitchFamily="18" charset="0"/>
              </a:rPr>
              <a:t>page</a:t>
            </a:r>
            <a:r>
              <a:rPr lang="en-US" sz="2800" spc="95" dirty="0">
                <a:latin typeface="Times New Roman" pitchFamily="18" charset="0"/>
                <a:cs typeface="Times New Roman" pitchFamily="18" charset="0"/>
              </a:rPr>
              <a:t> </a:t>
            </a:r>
            <a:r>
              <a:rPr lang="en-US" sz="2800" spc="185" dirty="0">
                <a:latin typeface="Times New Roman" pitchFamily="18" charset="0"/>
                <a:cs typeface="Times New Roman" pitchFamily="18" charset="0"/>
              </a:rPr>
              <a:t>on</a:t>
            </a:r>
            <a:r>
              <a:rPr lang="en-US" sz="2800" spc="100" dirty="0">
                <a:latin typeface="Times New Roman" pitchFamily="18" charset="0"/>
                <a:cs typeface="Times New Roman" pitchFamily="18" charset="0"/>
              </a:rPr>
              <a:t> </a:t>
            </a:r>
            <a:r>
              <a:rPr lang="en-US" sz="2800" spc="114" dirty="0">
                <a:latin typeface="Times New Roman" pitchFamily="18" charset="0"/>
                <a:cs typeface="Times New Roman" pitchFamily="18" charset="0"/>
              </a:rPr>
              <a:t>the</a:t>
            </a:r>
            <a:r>
              <a:rPr lang="en-US" sz="2800" spc="95" dirty="0">
                <a:latin typeface="Times New Roman" pitchFamily="18" charset="0"/>
                <a:cs typeface="Times New Roman" pitchFamily="18" charset="0"/>
              </a:rPr>
              <a:t> </a:t>
            </a:r>
            <a:r>
              <a:rPr lang="en-US" sz="2800" spc="150" dirty="0">
                <a:latin typeface="Times New Roman" pitchFamily="18" charset="0"/>
                <a:cs typeface="Times New Roman" pitchFamily="18" charset="0"/>
              </a:rPr>
              <a:t>Arduino</a:t>
            </a:r>
            <a:r>
              <a:rPr lang="en-US" sz="2800" spc="100" dirty="0">
                <a:latin typeface="Times New Roman" pitchFamily="18" charset="0"/>
                <a:cs typeface="Times New Roman" pitchFamily="18" charset="0"/>
              </a:rPr>
              <a:t> </a:t>
            </a:r>
            <a:r>
              <a:rPr lang="en-US" sz="2800" dirty="0">
                <a:latin typeface="Times New Roman" pitchFamily="18" charset="0"/>
                <a:cs typeface="Times New Roman" pitchFamily="18" charset="0"/>
              </a:rPr>
              <a:t>Official</a:t>
            </a:r>
            <a:r>
              <a:rPr lang="en-US" sz="2800" spc="95" dirty="0">
                <a:latin typeface="Times New Roman" pitchFamily="18" charset="0"/>
                <a:cs typeface="Times New Roman" pitchFamily="18" charset="0"/>
              </a:rPr>
              <a:t> </a:t>
            </a:r>
            <a:r>
              <a:rPr lang="en-US" sz="2800" dirty="0">
                <a:latin typeface="Times New Roman" pitchFamily="18" charset="0"/>
                <a:cs typeface="Times New Roman" pitchFamily="18" charset="0"/>
              </a:rPr>
              <a:t>website.We</a:t>
            </a:r>
            <a:r>
              <a:rPr lang="en-US" sz="2800" spc="100" dirty="0">
                <a:latin typeface="Times New Roman" pitchFamily="18" charset="0"/>
                <a:cs typeface="Times New Roman" pitchFamily="18" charset="0"/>
              </a:rPr>
              <a:t> </a:t>
            </a:r>
            <a:r>
              <a:rPr lang="en-US" sz="2800" spc="114" dirty="0">
                <a:latin typeface="Times New Roman" pitchFamily="18" charset="0"/>
                <a:cs typeface="Times New Roman" pitchFamily="18" charset="0"/>
              </a:rPr>
              <a:t>must </a:t>
            </a:r>
            <a:r>
              <a:rPr lang="en-US" sz="2800" dirty="0">
                <a:latin typeface="Times New Roman" pitchFamily="18" charset="0"/>
                <a:cs typeface="Times New Roman" pitchFamily="18" charset="0"/>
              </a:rPr>
              <a:t>select </a:t>
            </a:r>
            <a:r>
              <a:rPr lang="en-US" sz="2800" spc="185" dirty="0">
                <a:latin typeface="Times New Roman" pitchFamily="18" charset="0"/>
                <a:cs typeface="Times New Roman" pitchFamily="18" charset="0"/>
              </a:rPr>
              <a:t>our</a:t>
            </a:r>
            <a:r>
              <a:rPr lang="en-US" sz="2800" spc="5" dirty="0">
                <a:latin typeface="Times New Roman" pitchFamily="18" charset="0"/>
                <a:cs typeface="Times New Roman" pitchFamily="18" charset="0"/>
              </a:rPr>
              <a:t> </a:t>
            </a:r>
            <a:r>
              <a:rPr lang="en-US" sz="2800" spc="80" dirty="0">
                <a:latin typeface="Times New Roman" pitchFamily="18" charset="0"/>
                <a:cs typeface="Times New Roman" pitchFamily="18" charset="0"/>
              </a:rPr>
              <a:t>software,</a:t>
            </a:r>
            <a:r>
              <a:rPr lang="en-US" sz="2800" spc="5" dirty="0">
                <a:latin typeface="Times New Roman" pitchFamily="18" charset="0"/>
                <a:cs typeface="Times New Roman" pitchFamily="18" charset="0"/>
              </a:rPr>
              <a:t> </a:t>
            </a:r>
            <a:r>
              <a:rPr lang="en-US" sz="2800" spc="55" dirty="0">
                <a:latin typeface="Times New Roman" pitchFamily="18" charset="0"/>
                <a:cs typeface="Times New Roman" pitchFamily="18" charset="0"/>
              </a:rPr>
              <a:t>which</a:t>
            </a:r>
            <a:r>
              <a:rPr lang="en-US" sz="2800" spc="5" dirty="0">
                <a:latin typeface="Times New Roman" pitchFamily="18" charset="0"/>
                <a:cs typeface="Times New Roman" pitchFamily="18" charset="0"/>
              </a:rPr>
              <a:t> </a:t>
            </a:r>
            <a:r>
              <a:rPr lang="en-US" sz="2800" dirty="0">
                <a:latin typeface="Times New Roman" pitchFamily="18" charset="0"/>
                <a:cs typeface="Times New Roman" pitchFamily="18" charset="0"/>
              </a:rPr>
              <a:t>is</a:t>
            </a:r>
            <a:r>
              <a:rPr lang="en-US" sz="2800" spc="5" dirty="0">
                <a:latin typeface="Times New Roman" pitchFamily="18" charset="0"/>
                <a:cs typeface="Times New Roman" pitchFamily="18" charset="0"/>
              </a:rPr>
              <a:t> </a:t>
            </a:r>
            <a:r>
              <a:rPr lang="en-US" sz="2800" spc="100" dirty="0">
                <a:latin typeface="Times New Roman" pitchFamily="18" charset="0"/>
                <a:cs typeface="Times New Roman" pitchFamily="18" charset="0"/>
              </a:rPr>
              <a:t>compatible</a:t>
            </a:r>
            <a:r>
              <a:rPr lang="en-US" sz="2800" spc="5" dirty="0">
                <a:latin typeface="Times New Roman" pitchFamily="18" charset="0"/>
                <a:cs typeface="Times New Roman" pitchFamily="18" charset="0"/>
              </a:rPr>
              <a:t> </a:t>
            </a:r>
            <a:r>
              <a:rPr lang="en-US" sz="2800" spc="80" dirty="0">
                <a:latin typeface="Times New Roman" pitchFamily="18" charset="0"/>
                <a:cs typeface="Times New Roman" pitchFamily="18" charset="0"/>
              </a:rPr>
              <a:t>with</a:t>
            </a:r>
            <a:r>
              <a:rPr lang="en-US" sz="2800" spc="5" dirty="0">
                <a:latin typeface="Times New Roman" pitchFamily="18" charset="0"/>
                <a:cs typeface="Times New Roman" pitchFamily="18" charset="0"/>
              </a:rPr>
              <a:t> </a:t>
            </a:r>
            <a:r>
              <a:rPr lang="en-US" sz="2800" spc="114" dirty="0">
                <a:latin typeface="Times New Roman" pitchFamily="18" charset="0"/>
                <a:cs typeface="Times New Roman" pitchFamily="18" charset="0"/>
              </a:rPr>
              <a:t>your operating</a:t>
            </a:r>
            <a:r>
              <a:rPr lang="en-US" sz="2800" spc="50" dirty="0">
                <a:latin typeface="Times New Roman" pitchFamily="18" charset="0"/>
                <a:cs typeface="Times New Roman" pitchFamily="18" charset="0"/>
              </a:rPr>
              <a:t> </a:t>
            </a:r>
            <a:r>
              <a:rPr lang="en-US" sz="2800" dirty="0">
                <a:latin typeface="Times New Roman" pitchFamily="18" charset="0"/>
                <a:cs typeface="Times New Roman" pitchFamily="18" charset="0"/>
              </a:rPr>
              <a:t>system</a:t>
            </a:r>
            <a:r>
              <a:rPr lang="en-US" sz="2800" spc="50" dirty="0">
                <a:latin typeface="Times New Roman" pitchFamily="18" charset="0"/>
                <a:cs typeface="Times New Roman" pitchFamily="18" charset="0"/>
              </a:rPr>
              <a:t> </a:t>
            </a:r>
            <a:r>
              <a:rPr lang="en-US" sz="2800" spc="75" dirty="0">
                <a:latin typeface="Times New Roman" pitchFamily="18" charset="0"/>
                <a:cs typeface="Times New Roman" pitchFamily="18" charset="0"/>
              </a:rPr>
              <a:t>(Windows,</a:t>
            </a:r>
            <a:r>
              <a:rPr lang="en-US" sz="2800" spc="55" dirty="0">
                <a:latin typeface="Times New Roman" pitchFamily="18" charset="0"/>
                <a:cs typeface="Times New Roman" pitchFamily="18" charset="0"/>
              </a:rPr>
              <a:t> </a:t>
            </a:r>
            <a:r>
              <a:rPr lang="en-US" sz="2800" spc="95" dirty="0">
                <a:latin typeface="Times New Roman" pitchFamily="18" charset="0"/>
                <a:cs typeface="Times New Roman" pitchFamily="18" charset="0"/>
              </a:rPr>
              <a:t>IOS,</a:t>
            </a:r>
            <a:r>
              <a:rPr lang="en-US" sz="2800" spc="50" dirty="0">
                <a:latin typeface="Times New Roman" pitchFamily="18" charset="0"/>
                <a:cs typeface="Times New Roman" pitchFamily="18" charset="0"/>
              </a:rPr>
              <a:t> </a:t>
            </a:r>
            <a:r>
              <a:rPr lang="en-US" sz="2800" spc="185" dirty="0">
                <a:latin typeface="Times New Roman" pitchFamily="18" charset="0"/>
                <a:cs typeface="Times New Roman" pitchFamily="18" charset="0"/>
              </a:rPr>
              <a:t>or</a:t>
            </a:r>
            <a:r>
              <a:rPr lang="en-US" sz="2800" spc="55" dirty="0">
                <a:latin typeface="Times New Roman" pitchFamily="18" charset="0"/>
                <a:cs typeface="Times New Roman" pitchFamily="18" charset="0"/>
              </a:rPr>
              <a:t> </a:t>
            </a:r>
            <a:r>
              <a:rPr lang="en-US" sz="2800" spc="85" dirty="0">
                <a:latin typeface="Times New Roman" pitchFamily="18" charset="0"/>
                <a:cs typeface="Times New Roman" pitchFamily="18" charset="0"/>
              </a:rPr>
              <a:t>Linux).</a:t>
            </a:r>
            <a:r>
              <a:rPr lang="en-US" sz="2800" spc="50" dirty="0">
                <a:latin typeface="Times New Roman" pitchFamily="18" charset="0"/>
                <a:cs typeface="Times New Roman" pitchFamily="18" charset="0"/>
              </a:rPr>
              <a:t> </a:t>
            </a:r>
            <a:r>
              <a:rPr lang="en-US" sz="2800" spc="100" dirty="0">
                <a:latin typeface="Times New Roman" pitchFamily="18" charset="0"/>
                <a:cs typeface="Times New Roman" pitchFamily="18" charset="0"/>
              </a:rPr>
              <a:t>After</a:t>
            </a:r>
            <a:r>
              <a:rPr lang="en-US" sz="2800" spc="55" dirty="0">
                <a:latin typeface="Times New Roman" pitchFamily="18" charset="0"/>
                <a:cs typeface="Times New Roman" pitchFamily="18" charset="0"/>
              </a:rPr>
              <a:t> </a:t>
            </a:r>
            <a:r>
              <a:rPr lang="en-US" sz="2800" spc="-20" dirty="0">
                <a:latin typeface="Times New Roman" pitchFamily="18" charset="0"/>
                <a:cs typeface="Times New Roman" pitchFamily="18" charset="0"/>
              </a:rPr>
              <a:t>file </a:t>
            </a:r>
            <a:r>
              <a:rPr lang="en-US" sz="2800" spc="130" dirty="0">
                <a:latin typeface="Times New Roman" pitchFamily="18" charset="0"/>
                <a:cs typeface="Times New Roman" pitchFamily="18" charset="0"/>
              </a:rPr>
              <a:t>download</a:t>
            </a:r>
            <a:r>
              <a:rPr lang="en-US" sz="2800" dirty="0">
                <a:latin typeface="Times New Roman" pitchFamily="18" charset="0"/>
                <a:cs typeface="Times New Roman" pitchFamily="18" charset="0"/>
              </a:rPr>
              <a:t> is </a:t>
            </a:r>
            <a:r>
              <a:rPr lang="en-US" sz="2800" spc="75" dirty="0">
                <a:latin typeface="Times New Roman" pitchFamily="18" charset="0"/>
                <a:cs typeface="Times New Roman" pitchFamily="18" charset="0"/>
              </a:rPr>
              <a:t>complete,</a:t>
            </a:r>
            <a:r>
              <a:rPr lang="en-US" sz="2800" dirty="0">
                <a:latin typeface="Times New Roman" pitchFamily="18" charset="0"/>
                <a:cs typeface="Times New Roman" pitchFamily="18" charset="0"/>
              </a:rPr>
              <a:t> </a:t>
            </a:r>
            <a:r>
              <a:rPr lang="en-US" sz="2800" spc="95" dirty="0">
                <a:latin typeface="Times New Roman" pitchFamily="18" charset="0"/>
                <a:cs typeface="Times New Roman" pitchFamily="18" charset="0"/>
              </a:rPr>
              <a:t>unzip</a:t>
            </a:r>
            <a:r>
              <a:rPr lang="en-US" sz="2800" dirty="0">
                <a:latin typeface="Times New Roman" pitchFamily="18" charset="0"/>
                <a:cs typeface="Times New Roman" pitchFamily="18" charset="0"/>
              </a:rPr>
              <a:t> </a:t>
            </a:r>
            <a:r>
              <a:rPr lang="en-US" sz="2800" spc="114" dirty="0">
                <a:latin typeface="Times New Roman" pitchFamily="18" charset="0"/>
                <a:cs typeface="Times New Roman" pitchFamily="18" charset="0"/>
              </a:rPr>
              <a:t>the</a:t>
            </a:r>
            <a:r>
              <a:rPr lang="en-US" sz="2800" dirty="0">
                <a:latin typeface="Times New Roman" pitchFamily="18" charset="0"/>
                <a:cs typeface="Times New Roman" pitchFamily="18" charset="0"/>
              </a:rPr>
              <a:t> </a:t>
            </a:r>
            <a:r>
              <a:rPr lang="en-US" sz="2800" spc="-10" dirty="0">
                <a:latin typeface="Times New Roman" pitchFamily="18" charset="0"/>
                <a:cs typeface="Times New Roman" pitchFamily="18" charset="0"/>
              </a:rPr>
              <a:t>file.</a:t>
            </a:r>
          </a:p>
          <a:p>
            <a:pPr>
              <a:spcBef>
                <a:spcPts val="790"/>
              </a:spcBef>
            </a:pPr>
            <a:r>
              <a:rPr lang="en-US" sz="2800" b="1" dirty="0">
                <a:latin typeface="Times New Roman" pitchFamily="18" charset="0"/>
                <a:cs typeface="Times New Roman" pitchFamily="18" charset="0"/>
              </a:rPr>
              <a:t>Step</a:t>
            </a:r>
            <a:r>
              <a:rPr lang="en-US" sz="2800" b="1" spc="-65" dirty="0">
                <a:latin typeface="Times New Roman" pitchFamily="18" charset="0"/>
                <a:cs typeface="Times New Roman" pitchFamily="18" charset="0"/>
              </a:rPr>
              <a:t> </a:t>
            </a:r>
            <a:r>
              <a:rPr lang="en-US" sz="2800" b="1" spc="-10" dirty="0">
                <a:latin typeface="Times New Roman" pitchFamily="18" charset="0"/>
                <a:cs typeface="Times New Roman" pitchFamily="18" charset="0"/>
              </a:rPr>
              <a:t>3:</a:t>
            </a:r>
            <a:r>
              <a:rPr lang="en-US" sz="2800" b="1" spc="-65" dirty="0">
                <a:latin typeface="Times New Roman" pitchFamily="18" charset="0"/>
                <a:cs typeface="Times New Roman" pitchFamily="18" charset="0"/>
              </a:rPr>
              <a:t> </a:t>
            </a:r>
            <a:r>
              <a:rPr lang="en-US" sz="2800" spc="90" dirty="0">
                <a:latin typeface="Times New Roman" pitchFamily="18" charset="0"/>
                <a:cs typeface="Times New Roman" pitchFamily="18" charset="0"/>
              </a:rPr>
              <a:t>Power </a:t>
            </a:r>
            <a:r>
              <a:rPr lang="en-US" sz="2800" spc="185" dirty="0">
                <a:latin typeface="Times New Roman" pitchFamily="18" charset="0"/>
                <a:cs typeface="Times New Roman" pitchFamily="18" charset="0"/>
              </a:rPr>
              <a:t>up</a:t>
            </a:r>
            <a:r>
              <a:rPr lang="en-US" sz="2800" spc="-65" dirty="0">
                <a:latin typeface="Times New Roman" pitchFamily="18" charset="0"/>
                <a:cs typeface="Times New Roman" pitchFamily="18" charset="0"/>
              </a:rPr>
              <a:t> </a:t>
            </a:r>
            <a:r>
              <a:rPr lang="en-US" sz="2800" spc="135" dirty="0">
                <a:latin typeface="Times New Roman" pitchFamily="18" charset="0"/>
                <a:cs typeface="Times New Roman" pitchFamily="18" charset="0"/>
              </a:rPr>
              <a:t>your</a:t>
            </a:r>
            <a:r>
              <a:rPr lang="en-US" sz="2800" spc="-65" dirty="0">
                <a:latin typeface="Times New Roman" pitchFamily="18" charset="0"/>
                <a:cs typeface="Times New Roman" pitchFamily="18" charset="0"/>
              </a:rPr>
              <a:t> </a:t>
            </a:r>
            <a:r>
              <a:rPr lang="en-US" sz="2800" spc="155" dirty="0">
                <a:latin typeface="Times New Roman" pitchFamily="18" charset="0"/>
                <a:cs typeface="Times New Roman" pitchFamily="18" charset="0"/>
              </a:rPr>
              <a:t>board.</a:t>
            </a:r>
            <a:br>
              <a:rPr lang="en-US" sz="2800" spc="155" dirty="0">
                <a:latin typeface="Times New Roman" pitchFamily="18" charset="0"/>
                <a:cs typeface="Times New Roman" pitchFamily="18" charset="0"/>
              </a:rPr>
            </a:br>
            <a:r>
              <a:rPr lang="en-US" sz="2800" spc="130" dirty="0">
                <a:latin typeface="Times New Roman" pitchFamily="18" charset="0"/>
                <a:cs typeface="Times New Roman" pitchFamily="18" charset="0"/>
              </a:rPr>
              <a:t>Connect</a:t>
            </a:r>
            <a:r>
              <a:rPr lang="en-US" sz="2800" spc="280" dirty="0">
                <a:latin typeface="Times New Roman" pitchFamily="18" charset="0"/>
                <a:cs typeface="Times New Roman" pitchFamily="18" charset="0"/>
              </a:rPr>
              <a:t> </a:t>
            </a:r>
            <a:r>
              <a:rPr lang="en-US" sz="2800" spc="125" dirty="0">
                <a:latin typeface="Times New Roman" pitchFamily="18" charset="0"/>
                <a:cs typeface="Times New Roman" pitchFamily="18" charset="0"/>
              </a:rPr>
              <a:t>the</a:t>
            </a:r>
            <a:r>
              <a:rPr lang="en-US" sz="2800" spc="280" dirty="0">
                <a:latin typeface="Times New Roman" pitchFamily="18" charset="0"/>
                <a:cs typeface="Times New Roman" pitchFamily="18" charset="0"/>
              </a:rPr>
              <a:t> </a:t>
            </a:r>
            <a:r>
              <a:rPr lang="en-US" sz="2800" spc="160" dirty="0">
                <a:latin typeface="Times New Roman" pitchFamily="18" charset="0"/>
                <a:cs typeface="Times New Roman" pitchFamily="18" charset="0"/>
              </a:rPr>
              <a:t>Arduino</a:t>
            </a:r>
            <a:r>
              <a:rPr lang="en-US" sz="2800" spc="280" dirty="0">
                <a:latin typeface="Times New Roman" pitchFamily="18" charset="0"/>
                <a:cs typeface="Times New Roman" pitchFamily="18" charset="0"/>
              </a:rPr>
              <a:t> </a:t>
            </a:r>
            <a:r>
              <a:rPr lang="en-US" sz="2800" spc="200" dirty="0">
                <a:latin typeface="Times New Roman" pitchFamily="18" charset="0"/>
                <a:cs typeface="Times New Roman" pitchFamily="18" charset="0"/>
              </a:rPr>
              <a:t>board</a:t>
            </a:r>
            <a:r>
              <a:rPr lang="en-US" sz="2800" spc="280" dirty="0">
                <a:latin typeface="Times New Roman" pitchFamily="18" charset="0"/>
                <a:cs typeface="Times New Roman" pitchFamily="18" charset="0"/>
              </a:rPr>
              <a:t> </a:t>
            </a:r>
            <a:r>
              <a:rPr lang="en-US" sz="2800" spc="210" dirty="0">
                <a:latin typeface="Times New Roman" pitchFamily="18" charset="0"/>
                <a:cs typeface="Times New Roman" pitchFamily="18" charset="0"/>
              </a:rPr>
              <a:t>to</a:t>
            </a:r>
            <a:r>
              <a:rPr lang="en-US" sz="2800" spc="280" dirty="0">
                <a:latin typeface="Times New Roman" pitchFamily="18" charset="0"/>
                <a:cs typeface="Times New Roman" pitchFamily="18" charset="0"/>
              </a:rPr>
              <a:t> </a:t>
            </a:r>
            <a:r>
              <a:rPr lang="en-US" sz="2800" spc="145" dirty="0">
                <a:latin typeface="Times New Roman" pitchFamily="18" charset="0"/>
                <a:cs typeface="Times New Roman" pitchFamily="18" charset="0"/>
              </a:rPr>
              <a:t>your</a:t>
            </a:r>
            <a:r>
              <a:rPr lang="en-US" sz="2800" spc="280" dirty="0">
                <a:latin typeface="Times New Roman" pitchFamily="18" charset="0"/>
                <a:cs typeface="Times New Roman" pitchFamily="18" charset="0"/>
              </a:rPr>
              <a:t> </a:t>
            </a:r>
            <a:r>
              <a:rPr lang="en-US" sz="2800" spc="135" dirty="0">
                <a:latin typeface="Times New Roman" pitchFamily="18" charset="0"/>
                <a:cs typeface="Times New Roman" pitchFamily="18" charset="0"/>
              </a:rPr>
              <a:t>computer</a:t>
            </a:r>
            <a:r>
              <a:rPr lang="en-US" sz="2800" spc="280" dirty="0">
                <a:latin typeface="Times New Roman" pitchFamily="18" charset="0"/>
                <a:cs typeface="Times New Roman" pitchFamily="18" charset="0"/>
              </a:rPr>
              <a:t> </a:t>
            </a:r>
            <a:r>
              <a:rPr lang="en-US" sz="2800" spc="60" dirty="0">
                <a:latin typeface="Times New Roman" pitchFamily="18" charset="0"/>
                <a:cs typeface="Times New Roman" pitchFamily="18" charset="0"/>
              </a:rPr>
              <a:t>using</a:t>
            </a:r>
            <a:r>
              <a:rPr lang="en-US" sz="2800" spc="285" dirty="0">
                <a:latin typeface="Times New Roman" pitchFamily="18" charset="0"/>
                <a:cs typeface="Times New Roman" pitchFamily="18" charset="0"/>
              </a:rPr>
              <a:t> </a:t>
            </a:r>
            <a:r>
              <a:rPr lang="en-US" sz="2800" spc="125" dirty="0">
                <a:latin typeface="Times New Roman" pitchFamily="18" charset="0"/>
                <a:cs typeface="Times New Roman" pitchFamily="18" charset="0"/>
              </a:rPr>
              <a:t>the</a:t>
            </a:r>
            <a:r>
              <a:rPr lang="en-US" sz="2800" spc="280" dirty="0">
                <a:latin typeface="Times New Roman" pitchFamily="18" charset="0"/>
                <a:cs typeface="Times New Roman" pitchFamily="18" charset="0"/>
              </a:rPr>
              <a:t> </a:t>
            </a:r>
            <a:r>
              <a:rPr lang="en-US" sz="2800" spc="105" dirty="0">
                <a:latin typeface="Times New Roman" pitchFamily="18" charset="0"/>
                <a:cs typeface="Times New Roman" pitchFamily="18" charset="0"/>
              </a:rPr>
              <a:t>USB</a:t>
            </a:r>
            <a:r>
              <a:rPr lang="en-US" sz="2800" spc="280" dirty="0">
                <a:latin typeface="Times New Roman" pitchFamily="18" charset="0"/>
                <a:cs typeface="Times New Roman" pitchFamily="18" charset="0"/>
              </a:rPr>
              <a:t> </a:t>
            </a:r>
            <a:r>
              <a:rPr lang="en-US" sz="2800" spc="60" dirty="0">
                <a:latin typeface="Times New Roman" pitchFamily="18" charset="0"/>
                <a:cs typeface="Times New Roman" pitchFamily="18" charset="0"/>
              </a:rPr>
              <a:t>cable.</a:t>
            </a:r>
            <a:r>
              <a:rPr lang="en-US" sz="2800" spc="280" dirty="0">
                <a:latin typeface="Times New Roman" pitchFamily="18" charset="0"/>
                <a:cs typeface="Times New Roman" pitchFamily="18" charset="0"/>
              </a:rPr>
              <a:t> </a:t>
            </a:r>
            <a:r>
              <a:rPr lang="en-US" sz="2800" spc="100" dirty="0">
                <a:latin typeface="Times New Roman" pitchFamily="18" charset="0"/>
                <a:cs typeface="Times New Roman" pitchFamily="18" charset="0"/>
              </a:rPr>
              <a:t>The </a:t>
            </a:r>
            <a:r>
              <a:rPr lang="en-US" sz="2800" spc="60" dirty="0">
                <a:latin typeface="Times New Roman" pitchFamily="18" charset="0"/>
                <a:cs typeface="Times New Roman" pitchFamily="18" charset="0"/>
              </a:rPr>
              <a:t>green</a:t>
            </a:r>
            <a:r>
              <a:rPr lang="en-US" sz="2800" dirty="0">
                <a:latin typeface="Times New Roman" pitchFamily="18" charset="0"/>
                <a:cs typeface="Times New Roman" pitchFamily="18" charset="0"/>
              </a:rPr>
              <a:t> </a:t>
            </a:r>
            <a:r>
              <a:rPr lang="en-US" sz="2800" spc="105" dirty="0">
                <a:latin typeface="Times New Roman" pitchFamily="18" charset="0"/>
                <a:cs typeface="Times New Roman" pitchFamily="18" charset="0"/>
              </a:rPr>
              <a:t>power</a:t>
            </a:r>
            <a:r>
              <a:rPr lang="en-US" sz="2800" spc="5" dirty="0">
                <a:latin typeface="Times New Roman" pitchFamily="18" charset="0"/>
                <a:cs typeface="Times New Roman" pitchFamily="18" charset="0"/>
              </a:rPr>
              <a:t> </a:t>
            </a:r>
            <a:r>
              <a:rPr lang="en-US" sz="2800" spc="114" dirty="0">
                <a:latin typeface="Times New Roman" pitchFamily="18" charset="0"/>
                <a:cs typeface="Times New Roman" pitchFamily="18" charset="0"/>
              </a:rPr>
              <a:t>LED(labeled</a:t>
            </a:r>
            <a:r>
              <a:rPr lang="en-US" sz="2800" spc="5" dirty="0">
                <a:latin typeface="Times New Roman" pitchFamily="18" charset="0"/>
                <a:cs typeface="Times New Roman" pitchFamily="18" charset="0"/>
              </a:rPr>
              <a:t> </a:t>
            </a:r>
            <a:r>
              <a:rPr lang="en-US" sz="2800" spc="180" dirty="0">
                <a:latin typeface="Times New Roman" pitchFamily="18" charset="0"/>
                <a:cs typeface="Times New Roman" pitchFamily="18" charset="0"/>
              </a:rPr>
              <a:t>PWR)</a:t>
            </a:r>
            <a:r>
              <a:rPr lang="en-US" sz="2800" spc="5" dirty="0">
                <a:latin typeface="Times New Roman" pitchFamily="18" charset="0"/>
                <a:cs typeface="Times New Roman" pitchFamily="18" charset="0"/>
              </a:rPr>
              <a:t> </a:t>
            </a:r>
            <a:r>
              <a:rPr lang="en-US" sz="2800" spc="120" dirty="0">
                <a:latin typeface="Times New Roman" pitchFamily="18" charset="0"/>
                <a:cs typeface="Times New Roman" pitchFamily="18" charset="0"/>
              </a:rPr>
              <a:t>should</a:t>
            </a:r>
            <a:r>
              <a:rPr lang="en-US" sz="2800" spc="5" dirty="0">
                <a:latin typeface="Times New Roman" pitchFamily="18" charset="0"/>
                <a:cs typeface="Times New Roman" pitchFamily="18" charset="0"/>
              </a:rPr>
              <a:t> </a:t>
            </a:r>
            <a:r>
              <a:rPr lang="en-US" sz="2800" spc="-10" dirty="0">
                <a:latin typeface="Times New Roman" pitchFamily="18" charset="0"/>
                <a:cs typeface="Times New Roman" pitchFamily="18" charset="0"/>
              </a:rPr>
              <a:t>glow.</a:t>
            </a:r>
          </a:p>
          <a:p>
            <a:pPr algn="just">
              <a:spcBef>
                <a:spcPts val="790"/>
              </a:spcBef>
            </a:pPr>
            <a:endParaRPr lang="en-US" sz="2800" spc="180" dirty="0">
              <a:latin typeface="Times New Roman" pitchFamily="18" charset="0"/>
              <a:cs typeface="Times New Roman" pitchFamily="18" charset="0"/>
            </a:endParaRPr>
          </a:p>
          <a:p>
            <a:pPr>
              <a:spcBef>
                <a:spcPts val="790"/>
              </a:spcBef>
            </a:pPr>
            <a:endParaRPr lang="en-US" sz="2800" dirty="0">
              <a:latin typeface="Times New Roman" pitchFamily="18" charset="0"/>
              <a:cs typeface="Times New Roman"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1550</TotalTime>
  <Words>1302</Words>
  <Application>Microsoft Office PowerPoint</Application>
  <PresentationFormat>Widescreen</PresentationFormat>
  <Paragraphs>310</Paragraphs>
  <Slides>29</Slides>
  <Notes>1</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PowerPoint Presentation</vt:lpstr>
      <vt:lpstr>OVERVIEW </vt:lpstr>
      <vt:lpstr>PowerPoint Presentation</vt:lpstr>
      <vt:lpstr>INTRODUCTION:</vt:lpstr>
      <vt:lpstr>IMPORTANCE OF THE PROJECT:</vt:lpstr>
      <vt:lpstr>ADVANTAGES:</vt:lpstr>
      <vt:lpstr>APPLICATIONS:</vt:lpstr>
      <vt:lpstr>SOFTWARE AND HARDWARE USED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EXISTING SOLUTION: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sreejaboora0905@gmail.com</dc:creator>
  <cp:lastModifiedBy>deepikag253@gmail.com</cp:lastModifiedBy>
  <cp:revision>155</cp:revision>
  <dcterms:created xsi:type="dcterms:W3CDTF">2024-04-23T05:18:26Z</dcterms:created>
  <dcterms:modified xsi:type="dcterms:W3CDTF">2024-12-04T14:12:49Z</dcterms:modified>
</cp:coreProperties>
</file>